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47" r:id="rId2"/>
    <p:sldMasterId id="2147483860" r:id="rId3"/>
  </p:sldMasterIdLst>
  <p:notesMasterIdLst>
    <p:notesMasterId r:id="rId14"/>
  </p:notesMasterIdLst>
  <p:sldIdLst>
    <p:sldId id="639" r:id="rId4"/>
    <p:sldId id="641" r:id="rId5"/>
    <p:sldId id="634" r:id="rId6"/>
    <p:sldId id="642" r:id="rId7"/>
    <p:sldId id="635" r:id="rId8"/>
    <p:sldId id="643" r:id="rId9"/>
    <p:sldId id="640" r:id="rId10"/>
    <p:sldId id="644" r:id="rId11"/>
    <p:sldId id="636" r:id="rId12"/>
    <p:sldId id="64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C43504-C6CD-45D6-B7CC-B6D364A4E8D2}">
          <p14:sldIdLst>
            <p14:sldId id="639"/>
            <p14:sldId id="641"/>
            <p14:sldId id="634"/>
            <p14:sldId id="642"/>
            <p14:sldId id="635"/>
            <p14:sldId id="643"/>
            <p14:sldId id="640"/>
            <p14:sldId id="644"/>
            <p14:sldId id="636"/>
            <p14:sldId id="6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FE1F24-37F6-E3E5-574C-CB03AB16E877}" name="Paul Stroemer" initials="PS" userId="S::StroemerP@cardiff.ac.uk::2198dc99-dd54-40fe-9e58-325aa77ed4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Atack" initials="JA" lastIdx="1" clrIdx="0">
    <p:extLst>
      <p:ext uri="{19B8F6BF-5375-455C-9EA6-DF929625EA0E}">
        <p15:presenceInfo xmlns:p15="http://schemas.microsoft.com/office/powerpoint/2012/main" userId="S::AtackJ@cardiff.ac.uk::64bd42b9-dd8f-415f-8885-d0040b80ea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246"/>
    <a:srgbClr val="B6324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41713-FD9D-4707-8707-105946568724}" v="168" dt="2026-03-03T21:56:48.156"/>
    <p1510:client id="{57D97562-F517-45DC-9E3D-18F493E4E999}" v="159" dt="2026-03-04T10:55:02.18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B626-698C-4D0F-8CCF-64CE70B1E3DD}" type="datetimeFigureOut">
              <a:rPr lang="en-GB" smtClean="0"/>
              <a:t>31/03/2026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A252-298A-4032-A086-F134F509FC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90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52-298A-4032-A086-F134F509FC2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3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A7E5F-9CD4-D5B4-3863-BF765718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BB6C9-D9BC-77F7-B273-25003ADC2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427A9-38E0-2710-E065-55878A507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03801-4C7A-52B2-1CE3-B5250BBC2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52-298A-4032-A086-F134F509FC2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8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52-298A-4032-A086-F134F509FC2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78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31B2B-140B-1612-D362-04D8B4484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E8240B-9FCF-7F03-F5A5-AA86D0E51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FC7DF-98F9-88FE-906B-7034C45BD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5E3C5-BEED-5B1E-923F-DD93A77DF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52-298A-4032-A086-F134F509FC2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31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52-298A-4032-A086-F134F509FC2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25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98FC7-1E4C-4664-AC6C-539E6C56D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E040A-9066-C46B-E37E-6B1143825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35503-6F4B-DD07-9C13-C6A4D1BEF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7264-D3BC-CCE4-4B79-61DB36B5B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AA252-298A-4032-A086-F134F509FC2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35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0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1"/>
            <a:ext cx="12192001" cy="1292645"/>
            <a:chOff x="-2" y="-1"/>
            <a:chExt cx="12192001" cy="129264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3" b="13476"/>
            <a:stretch/>
          </p:blipFill>
          <p:spPr>
            <a:xfrm>
              <a:off x="-2" y="-1"/>
              <a:ext cx="12192001" cy="1292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" t="21310" r="70079" b="20732"/>
            <a:stretch/>
          </p:blipFill>
          <p:spPr>
            <a:xfrm>
              <a:off x="14288" y="57152"/>
              <a:ext cx="3581400" cy="1136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29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2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7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374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7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030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3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5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78" y="274640"/>
            <a:ext cx="6804121" cy="732125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40" y="2108202"/>
            <a:ext cx="10972800" cy="4525963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8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06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91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51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249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249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4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04888" y="1551214"/>
            <a:ext cx="10287000" cy="4816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6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>
            <a:extLst>
              <a:ext uri="{FF2B5EF4-FFF2-40B4-BE49-F238E27FC236}">
                <a16:creationId xmlns:a16="http://schemas.microsoft.com/office/drawing/2014/main" id="{E0119C7B-CDD6-4591-AC55-88ED8463E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endParaRPr lang="cy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24577" y="271221"/>
            <a:ext cx="5784372" cy="7671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074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>
            <a:extLst>
              <a:ext uri="{FF2B5EF4-FFF2-40B4-BE49-F238E27FC236}">
                <a16:creationId xmlns:a16="http://schemas.microsoft.com/office/drawing/2014/main" id="{1E473B63-D736-410B-B126-10734DB34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cy-GB" dirty="0"/>
              <a:t>Cliciwch i olygu'r arddulliau testun Meistr</a:t>
            </a:r>
          </a:p>
          <a:p>
            <a:pPr lvl="1"/>
            <a:r>
              <a:rPr lang="cy-GB" dirty="0"/>
              <a:t>Ail lefel</a:t>
            </a:r>
          </a:p>
          <a:p>
            <a:pPr lvl="2"/>
            <a:r>
              <a:rPr lang="cy-GB" dirty="0"/>
              <a:t>Trydedd lefel</a:t>
            </a:r>
          </a:p>
          <a:p>
            <a:pPr lvl="3"/>
            <a:r>
              <a:rPr lang="cy-GB" dirty="0"/>
              <a:t>Pedwaredd lefel</a:t>
            </a:r>
          </a:p>
          <a:p>
            <a:pPr lvl="4"/>
            <a:r>
              <a:rPr lang="cy-GB" dirty="0"/>
              <a:t>Pumed lefel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981858E1-4FBF-48DA-8955-D8EFFD6D5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cy-GB" dirty="0"/>
              <a:t>Cliciwch i olygu'r arddulliau testun Meistr</a:t>
            </a:r>
          </a:p>
          <a:p>
            <a:pPr lvl="1"/>
            <a:r>
              <a:rPr lang="cy-GB" dirty="0"/>
              <a:t>Ail lefel</a:t>
            </a:r>
          </a:p>
          <a:p>
            <a:pPr lvl="2"/>
            <a:r>
              <a:rPr lang="cy-GB" dirty="0"/>
              <a:t>Trydedd lefel</a:t>
            </a:r>
          </a:p>
          <a:p>
            <a:pPr lvl="3"/>
            <a:r>
              <a:rPr lang="cy-GB" dirty="0"/>
              <a:t>Pedwaredd lefel</a:t>
            </a:r>
          </a:p>
          <a:p>
            <a:pPr lvl="4"/>
            <a:r>
              <a:rPr lang="cy-GB" dirty="0"/>
              <a:t>Pumed lefel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24577" y="271221"/>
            <a:ext cx="5784372" cy="7671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01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Testun 2">
            <a:extLst>
              <a:ext uri="{FF2B5EF4-FFF2-40B4-BE49-F238E27FC236}">
                <a16:creationId xmlns:a16="http://schemas.microsoft.com/office/drawing/2014/main" id="{DF93D9ED-88B7-43DD-9A1B-C3A57106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Cliciwch i olygu'r arddulliau testun Meistr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96ECED56-32B5-47B4-8D94-FF3E00B4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4E2BFAE6-C2DA-430F-86A7-2F9EF5539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6" name="Dalfan Cynnwys 5">
            <a:extLst>
              <a:ext uri="{FF2B5EF4-FFF2-40B4-BE49-F238E27FC236}">
                <a16:creationId xmlns:a16="http://schemas.microsoft.com/office/drawing/2014/main" id="{D27525C3-1096-4891-A201-939396DDF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577" y="271221"/>
            <a:ext cx="5784372" cy="7671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47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93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7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6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5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0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78" y="274640"/>
            <a:ext cx="6804121" cy="732125"/>
          </a:xfr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40" y="2108202"/>
            <a:ext cx="10972800" cy="4525963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009" y="274639"/>
            <a:ext cx="7036391" cy="809882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8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8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y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2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dirty="0"/>
              <a:t>Click to edit Master text styles</a:t>
            </a:r>
          </a:p>
          <a:p>
            <a:pPr lvl="1"/>
            <a:r>
              <a:rPr lang="cy-GB" dirty="0"/>
              <a:t>Second level</a:t>
            </a:r>
          </a:p>
          <a:p>
            <a:pPr lvl="2"/>
            <a:r>
              <a:rPr lang="cy-GB" dirty="0"/>
              <a:t>Third level</a:t>
            </a:r>
          </a:p>
          <a:p>
            <a:pPr lvl="3"/>
            <a:r>
              <a:rPr lang="cy-GB" dirty="0"/>
              <a:t>Fourth level</a:t>
            </a:r>
          </a:p>
          <a:p>
            <a:pPr lvl="4"/>
            <a:r>
              <a:rPr lang="cy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3A3F8AA-8968-894F-97A8-00605A5FA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199FF7-90F8-A540-99FD-AE74F0C9D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" y="-1"/>
            <a:ext cx="12192001" cy="1292645"/>
            <a:chOff x="-2" y="-1"/>
            <a:chExt cx="12192001" cy="129264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3" b="13476"/>
            <a:stretch/>
          </p:blipFill>
          <p:spPr>
            <a:xfrm>
              <a:off x="-2" y="-1"/>
              <a:ext cx="12192001" cy="12926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" t="21310" r="70079" b="20732"/>
            <a:stretch/>
          </p:blipFill>
          <p:spPr>
            <a:xfrm>
              <a:off x="14288" y="57152"/>
              <a:ext cx="3581400" cy="1136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32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Text Box 4"/>
          <p:cNvSpPr txBox="1">
            <a:spLocks noChangeArrowheads="1"/>
          </p:cNvSpPr>
          <p:nvPr userDrawn="1"/>
        </p:nvSpPr>
        <p:spPr bwMode="auto">
          <a:xfrm>
            <a:off x="1077384" y="41941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8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6AC12BB3-54CF-441A-A8C8-E66C1D82FB24}"/>
              </a:ext>
            </a:extLst>
          </p:cNvPr>
          <p:cNvGrpSpPr/>
          <p:nvPr userDrawn="1"/>
        </p:nvGrpSpPr>
        <p:grpSpPr>
          <a:xfrm>
            <a:off x="-2" y="-1"/>
            <a:ext cx="12192001" cy="1292645"/>
            <a:chOff x="-2" y="-1"/>
            <a:chExt cx="12192001" cy="1292645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1FFD7EC5-E8FC-4913-99C6-705E420935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3" b="13476"/>
            <a:stretch/>
          </p:blipFill>
          <p:spPr>
            <a:xfrm>
              <a:off x="-2" y="-1"/>
              <a:ext cx="12192001" cy="1292645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D33AD479-1FDE-4C25-9D91-3ED082FCB4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" t="21310" r="70079" b="20732"/>
            <a:stretch/>
          </p:blipFill>
          <p:spPr>
            <a:xfrm>
              <a:off x="14288" y="57152"/>
              <a:ext cx="3581400" cy="1136705"/>
            </a:xfrm>
            <a:prstGeom prst="rect">
              <a:avLst/>
            </a:prstGeom>
          </p:spPr>
        </p:pic>
      </p:grp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720193" y="245524"/>
            <a:ext cx="5822392" cy="75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8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marR="0" indent="-3600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CE0538"/>
        </a:buClr>
        <a:buSzTx/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360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CE0538"/>
        </a:buClr>
        <a:buSzTx/>
        <a:buFont typeface="Wingdings" panose="05000000000000000000" pitchFamily="2" charset="2"/>
        <a:buChar char="Ø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CE0538"/>
        </a:buClr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CE0538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CE0538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450215-ACE9-0EDD-93E3-5D2071FAB0E2}"/>
              </a:ext>
            </a:extLst>
          </p:cNvPr>
          <p:cNvGrpSpPr/>
          <p:nvPr/>
        </p:nvGrpSpPr>
        <p:grpSpPr>
          <a:xfrm>
            <a:off x="-1" y="0"/>
            <a:ext cx="12192001" cy="1799557"/>
            <a:chOff x="-1" y="0"/>
            <a:chExt cx="12192001" cy="17995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5BA56C-E6D2-B9C4-B9FC-4D34A8D2D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17995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B76764-0E6B-8381-A45C-95139D802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7" t="19080" r="69804" b="19088"/>
            <a:stretch/>
          </p:blipFill>
          <p:spPr>
            <a:xfrm>
              <a:off x="77119" y="133255"/>
              <a:ext cx="4494906" cy="150825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2E97C3-1275-FECC-78F7-EF0EE522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522" y="2284627"/>
            <a:ext cx="86455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80975" marR="0" lvl="0" indent="-18097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241"/>
              </a:buClr>
              <a:buSzTx/>
              <a:buFontTx/>
              <a:buNone/>
              <a:tabLst>
                <a:tab pos="11485563" algn="r"/>
              </a:tabLst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Dr Darius McPhail</a:t>
            </a:r>
          </a:p>
          <a:p>
            <a:pPr marL="180975" marR="0" lvl="0" indent="-18097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241"/>
              </a:buClr>
              <a:buSzTx/>
              <a:buFontTx/>
              <a:buNone/>
              <a:tabLst>
                <a:tab pos="11485563" algn="r"/>
              </a:tabLst>
              <a:defRPr/>
            </a:pPr>
            <a:r>
              <a:rPr lang="en-GB" altLang="en-US" b="1" dirty="0">
                <a:latin typeface="Calibri"/>
              </a:rPr>
              <a:t>Research Fellow, Medicines Discovery Institute</a:t>
            </a:r>
          </a:p>
          <a:p>
            <a:pPr marL="180975" marR="0" lvl="0" indent="-18097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241"/>
              </a:buClr>
              <a:buSzTx/>
              <a:buFontTx/>
              <a:buNone/>
              <a:tabLst>
                <a:tab pos="11485563" algn="r"/>
              </a:tabLst>
              <a:defRPr/>
            </a:pPr>
            <a:r>
              <a:rPr kumimoji="0" lang="en-GB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Franklin Gothic Medium"/>
              </a:rPr>
              <a:t>Cardiff University</a:t>
            </a:r>
          </a:p>
          <a:p>
            <a:pPr marL="180975" marR="0" lvl="0" indent="-18097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241"/>
              </a:buClr>
              <a:buSzTx/>
              <a:buFontTx/>
              <a:buNone/>
              <a:tabLst>
                <a:tab pos="11485563" algn="r"/>
              </a:tabLst>
              <a:defRPr/>
            </a:pPr>
            <a:r>
              <a:rPr kumimoji="0" lang="en-GB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Franklin Gothic Medium"/>
              </a:rPr>
              <a:t>Email: mcphaild@cardiff.ac.uk</a:t>
            </a:r>
            <a:endParaRPr kumimoji="0" lang="cy-GB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S PGothic" pitchFamily="34" charset="-128"/>
              <a:cs typeface="Franklin Gothic Medium"/>
            </a:endParaRPr>
          </a:p>
        </p:txBody>
      </p:sp>
      <p:pic>
        <p:nvPicPr>
          <p:cNvPr id="1026" name="Picture 2" descr="Brain Tumor Symbol Vector Art, Icons, and Graphics for Free Download">
            <a:extLst>
              <a:ext uri="{FF2B5EF4-FFF2-40B4-BE49-F238E27FC236}">
                <a16:creationId xmlns:a16="http://schemas.microsoft.com/office/drawing/2014/main" id="{68DD3946-E488-9C3B-4433-1A498D090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64" y="5067588"/>
            <a:ext cx="1602689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7" descr="preencoded.png">
            <a:extLst>
              <a:ext uri="{FF2B5EF4-FFF2-40B4-BE49-F238E27FC236}">
                <a16:creationId xmlns:a16="http://schemas.microsoft.com/office/drawing/2014/main" id="{AA0C565D-C336-6318-5688-CC72F93C77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92067" y="5751589"/>
            <a:ext cx="879418" cy="854959"/>
          </a:xfrm>
          <a:prstGeom prst="rect">
            <a:avLst/>
          </a:prstGeom>
        </p:spPr>
      </p:pic>
      <p:pic>
        <p:nvPicPr>
          <p:cNvPr id="14" name="Image 7" descr="preencoded.png">
            <a:extLst>
              <a:ext uri="{FF2B5EF4-FFF2-40B4-BE49-F238E27FC236}">
                <a16:creationId xmlns:a16="http://schemas.microsoft.com/office/drawing/2014/main" id="{7AF570F2-7938-07FA-6802-260B74791E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38433" y="4890582"/>
            <a:ext cx="683989" cy="664965"/>
          </a:xfrm>
          <a:prstGeom prst="rect">
            <a:avLst/>
          </a:prstGeom>
        </p:spPr>
      </p:pic>
      <p:pic>
        <p:nvPicPr>
          <p:cNvPr id="15" name="Image 7" descr="preencoded.png">
            <a:extLst>
              <a:ext uri="{FF2B5EF4-FFF2-40B4-BE49-F238E27FC236}">
                <a16:creationId xmlns:a16="http://schemas.microsoft.com/office/drawing/2014/main" id="{8E20142E-2EB3-F114-9BC1-D89B6BA5AF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20292" y="5547630"/>
            <a:ext cx="435216" cy="423111"/>
          </a:xfrm>
          <a:prstGeom prst="rect">
            <a:avLst/>
          </a:prstGeom>
        </p:spPr>
      </p:pic>
      <p:pic>
        <p:nvPicPr>
          <p:cNvPr id="16" name="Image 7" descr="preencoded.png">
            <a:extLst>
              <a:ext uri="{FF2B5EF4-FFF2-40B4-BE49-F238E27FC236}">
                <a16:creationId xmlns:a16="http://schemas.microsoft.com/office/drawing/2014/main" id="{6A5D82FE-25F5-D675-2CA7-5C0A946461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55593" y="5987786"/>
            <a:ext cx="607437" cy="590542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0B2E3B2B-0E5F-71CB-EB4C-0201048326EA}"/>
              </a:ext>
            </a:extLst>
          </p:cNvPr>
          <p:cNvSpPr/>
          <p:nvPr/>
        </p:nvSpPr>
        <p:spPr>
          <a:xfrm>
            <a:off x="5396628" y="5378541"/>
            <a:ext cx="1398744" cy="347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Brain Tumor Symbol Vector Art, Icons, and Graphics for Free Download">
            <a:extLst>
              <a:ext uri="{FF2B5EF4-FFF2-40B4-BE49-F238E27FC236}">
                <a16:creationId xmlns:a16="http://schemas.microsoft.com/office/drawing/2014/main" id="{9CCFD9B7-C3D9-38F5-A83D-377F883A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77" y="5093127"/>
            <a:ext cx="1602689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905C67-47C6-F0DD-5A6A-E13295D6865D}"/>
              </a:ext>
            </a:extLst>
          </p:cNvPr>
          <p:cNvSpPr txBox="1"/>
          <p:nvPr/>
        </p:nvSpPr>
        <p:spPr>
          <a:xfrm>
            <a:off x="5417776" y="4421257"/>
            <a:ext cx="147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Iron-Oxide Nanoparticle</a:t>
            </a:r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31D736A0-56EE-75E0-235A-BD64F6C67898}"/>
              </a:ext>
            </a:extLst>
          </p:cNvPr>
          <p:cNvSpPr/>
          <p:nvPr/>
        </p:nvSpPr>
        <p:spPr>
          <a:xfrm>
            <a:off x="8530038" y="5399405"/>
            <a:ext cx="494619" cy="433817"/>
          </a:xfrm>
          <a:prstGeom prst="irregularSeal1">
            <a:avLst/>
          </a:prstGeom>
          <a:solidFill>
            <a:srgbClr val="FF0000"/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361048-4FA4-040A-3339-6C0C53553402}"/>
              </a:ext>
            </a:extLst>
          </p:cNvPr>
          <p:cNvSpPr txBox="1"/>
          <p:nvPr/>
        </p:nvSpPr>
        <p:spPr>
          <a:xfrm>
            <a:off x="7865793" y="4679499"/>
            <a:ext cx="147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Ferroptosis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2D67FC-C9D3-5B54-DEE5-DF3759A9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" y="1827863"/>
            <a:ext cx="2637816" cy="11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0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9AF2D-BD5D-7BB2-0ABC-25D73474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80D7-9553-1290-271C-B2570F30F3F7}"/>
              </a:ext>
            </a:extLst>
          </p:cNvPr>
          <p:cNvSpPr txBox="1">
            <a:spLocks/>
          </p:cNvSpPr>
          <p:nvPr/>
        </p:nvSpPr>
        <p:spPr>
          <a:xfrm>
            <a:off x="3594903" y="15037"/>
            <a:ext cx="858600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Cydweithrediadau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rhwng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Caerdydd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a’r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Sefydliad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Darganfod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Meddyginiaethau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31877-EA43-495A-32AD-A3EE4EBF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1" y="2444532"/>
            <a:ext cx="4129837" cy="167258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F2A0F-FCB0-D31A-3F56-13665691009D}"/>
              </a:ext>
            </a:extLst>
          </p:cNvPr>
          <p:cNvSpPr txBox="1"/>
          <p:nvPr/>
        </p:nvSpPr>
        <p:spPr>
          <a:xfrm>
            <a:off x="744038" y="3898586"/>
            <a:ext cx="323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2400" b="1" dirty="0"/>
              <a:t>Rhesymeg Gref ar gyfer </a:t>
            </a:r>
          </a:p>
          <a:p>
            <a:pPr algn="ctr"/>
            <a:r>
              <a:rPr lang="nn-NO" sz="2400" b="1" dirty="0"/>
              <a:t>Bioleg Canser </a:t>
            </a:r>
            <a:endParaRPr lang="en-GB" sz="24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F5E4A8-7BFB-642C-72A7-0113D3A14A89}"/>
              </a:ext>
            </a:extLst>
          </p:cNvPr>
          <p:cNvCxnSpPr>
            <a:cxnSpLocks/>
          </p:cNvCxnSpPr>
          <p:nvPr/>
        </p:nvCxnSpPr>
        <p:spPr>
          <a:xfrm>
            <a:off x="3977744" y="4252210"/>
            <a:ext cx="42518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4666A3-248F-55E9-C44E-EA068D266021}"/>
              </a:ext>
            </a:extLst>
          </p:cNvPr>
          <p:cNvSpPr txBox="1"/>
          <p:nvPr/>
        </p:nvSpPr>
        <p:spPr>
          <a:xfrm>
            <a:off x="8561537" y="4021377"/>
            <a:ext cx="195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/>
              <a:t>Ymchwil</a:t>
            </a:r>
            <a:r>
              <a:rPr lang="en-GB" sz="2400" b="1" dirty="0"/>
              <a:t> </a:t>
            </a:r>
            <a:r>
              <a:rPr lang="en-GB" sz="2400" b="1" dirty="0" err="1"/>
              <a:t>drosi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0A526-78D2-7AEB-6AEA-2F5453AAD032}"/>
              </a:ext>
            </a:extLst>
          </p:cNvPr>
          <p:cNvSpPr txBox="1"/>
          <p:nvPr/>
        </p:nvSpPr>
        <p:spPr>
          <a:xfrm>
            <a:off x="312137" y="6360827"/>
            <a:ext cx="247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McphailD@cardiff.ac.uk</a:t>
            </a:r>
          </a:p>
        </p:txBody>
      </p:sp>
      <p:pic>
        <p:nvPicPr>
          <p:cNvPr id="3076" name="Picture 4" descr="Home - Cardiff Cancer Research Partnership">
            <a:extLst>
              <a:ext uri="{FF2B5EF4-FFF2-40B4-BE49-F238E27FC236}">
                <a16:creationId xmlns:a16="http://schemas.microsoft.com/office/drawing/2014/main" id="{8B6113DE-DED4-D6EE-6353-1BE953FB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3" y="4387306"/>
            <a:ext cx="3203164" cy="11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0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C85D3-9CB1-25BB-4D53-7BD10CFA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426A09-C212-B60C-823D-D6C5FEF3DAB9}"/>
              </a:ext>
            </a:extLst>
          </p:cNvPr>
          <p:cNvGrpSpPr/>
          <p:nvPr/>
        </p:nvGrpSpPr>
        <p:grpSpPr>
          <a:xfrm>
            <a:off x="-1" y="0"/>
            <a:ext cx="12192001" cy="1799557"/>
            <a:chOff x="-1" y="0"/>
            <a:chExt cx="12192001" cy="17995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E6935B-A693-F8D0-51AA-30D4B69F8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17995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D9BFD8-1A7C-0020-06E6-EBED1EB2B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7" t="19080" r="69804" b="19088"/>
            <a:stretch/>
          </p:blipFill>
          <p:spPr>
            <a:xfrm>
              <a:off x="77119" y="133255"/>
              <a:ext cx="4494906" cy="150825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7A19C7-2769-462B-8A6C-5B706D0C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522" y="2284627"/>
            <a:ext cx="86455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80975" marR="0" lvl="0" indent="-18097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241"/>
              </a:buClr>
              <a:buSzTx/>
              <a:buFontTx/>
              <a:buNone/>
              <a:tabLst>
                <a:tab pos="11485563" algn="r"/>
              </a:tabLst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Dr Darius McPhail</a:t>
            </a:r>
          </a:p>
          <a:p>
            <a:pPr algn="ctr"/>
            <a:r>
              <a:rPr lang="cy-GB" b="1" dirty="0"/>
              <a:t>Cymrawd Ymchwil, </a:t>
            </a:r>
          </a:p>
          <a:p>
            <a:pPr algn="ctr"/>
            <a:r>
              <a:rPr lang="cy-GB" b="1" dirty="0"/>
              <a:t>Y Sefydliad Darganfod Meddyginiaethau</a:t>
            </a:r>
            <a:endParaRPr lang="en-GB" dirty="0"/>
          </a:p>
          <a:p>
            <a:pPr marL="180975" marR="0" lvl="0" indent="-18097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241"/>
              </a:buClr>
              <a:buSzTx/>
              <a:buFontTx/>
              <a:buNone/>
              <a:tabLst>
                <a:tab pos="11485563" algn="r"/>
              </a:tabLst>
              <a:defRPr/>
            </a:pPr>
            <a:r>
              <a:rPr kumimoji="0" lang="en-GB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Franklin Gothic Medium"/>
              </a:rPr>
              <a:t>Prifysgol</a:t>
            </a:r>
            <a:r>
              <a:rPr kumimoji="0" lang="en-GB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Franklin Gothic Medium"/>
              </a:rPr>
              <a:t> </a:t>
            </a:r>
            <a:r>
              <a:rPr kumimoji="0" lang="en-GB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Franklin Gothic Medium"/>
              </a:rPr>
              <a:t>Caerdydd</a:t>
            </a:r>
            <a:endParaRPr kumimoji="0" lang="en-GB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S PGothic" pitchFamily="34" charset="-128"/>
              <a:cs typeface="Franklin Gothic Medium"/>
            </a:endParaRPr>
          </a:p>
          <a:p>
            <a:pPr marL="180975" marR="0" lvl="0" indent="-18097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241"/>
              </a:buClr>
              <a:buSzTx/>
              <a:buFontTx/>
              <a:buNone/>
              <a:tabLst>
                <a:tab pos="11485563" algn="r"/>
              </a:tabLst>
              <a:defRPr/>
            </a:pPr>
            <a:r>
              <a:rPr kumimoji="0" lang="en-GB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Franklin Gothic Medium"/>
              </a:rPr>
              <a:t>Email: mcphaild@cardiff.ac.uk</a:t>
            </a:r>
            <a:endParaRPr kumimoji="0" lang="cy-GB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S PGothic" pitchFamily="34" charset="-128"/>
              <a:cs typeface="Franklin Gothic Medium"/>
            </a:endParaRPr>
          </a:p>
        </p:txBody>
      </p:sp>
      <p:pic>
        <p:nvPicPr>
          <p:cNvPr id="1026" name="Picture 2" descr="Brain Tumor Symbol Vector Art, Icons, and Graphics for Free Download">
            <a:extLst>
              <a:ext uri="{FF2B5EF4-FFF2-40B4-BE49-F238E27FC236}">
                <a16:creationId xmlns:a16="http://schemas.microsoft.com/office/drawing/2014/main" id="{C3959C37-3737-B5A0-9CA4-8A7F360D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64" y="5067588"/>
            <a:ext cx="1602689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7" descr="preencoded.png">
            <a:extLst>
              <a:ext uri="{FF2B5EF4-FFF2-40B4-BE49-F238E27FC236}">
                <a16:creationId xmlns:a16="http://schemas.microsoft.com/office/drawing/2014/main" id="{E5D4FDEF-3309-A44A-0FDC-643394F9E4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92067" y="5751589"/>
            <a:ext cx="879418" cy="854959"/>
          </a:xfrm>
          <a:prstGeom prst="rect">
            <a:avLst/>
          </a:prstGeom>
        </p:spPr>
      </p:pic>
      <p:pic>
        <p:nvPicPr>
          <p:cNvPr id="14" name="Image 7" descr="preencoded.png">
            <a:extLst>
              <a:ext uri="{FF2B5EF4-FFF2-40B4-BE49-F238E27FC236}">
                <a16:creationId xmlns:a16="http://schemas.microsoft.com/office/drawing/2014/main" id="{5CF8CC2D-D546-4F86-35FB-6AE6077BCD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38433" y="4890582"/>
            <a:ext cx="683989" cy="664965"/>
          </a:xfrm>
          <a:prstGeom prst="rect">
            <a:avLst/>
          </a:prstGeom>
        </p:spPr>
      </p:pic>
      <p:pic>
        <p:nvPicPr>
          <p:cNvPr id="15" name="Image 7" descr="preencoded.png">
            <a:extLst>
              <a:ext uri="{FF2B5EF4-FFF2-40B4-BE49-F238E27FC236}">
                <a16:creationId xmlns:a16="http://schemas.microsoft.com/office/drawing/2014/main" id="{6E8AA89D-8C12-EA8A-9038-11A296B85D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20292" y="5547630"/>
            <a:ext cx="435216" cy="423111"/>
          </a:xfrm>
          <a:prstGeom prst="rect">
            <a:avLst/>
          </a:prstGeom>
        </p:spPr>
      </p:pic>
      <p:pic>
        <p:nvPicPr>
          <p:cNvPr id="16" name="Image 7" descr="preencoded.png">
            <a:extLst>
              <a:ext uri="{FF2B5EF4-FFF2-40B4-BE49-F238E27FC236}">
                <a16:creationId xmlns:a16="http://schemas.microsoft.com/office/drawing/2014/main" id="{E98B14A9-A81E-E092-9864-18EC907800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55593" y="5987786"/>
            <a:ext cx="607437" cy="590542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A257BC9-EDF0-E5E7-D056-C88D118D860B}"/>
              </a:ext>
            </a:extLst>
          </p:cNvPr>
          <p:cNvSpPr/>
          <p:nvPr/>
        </p:nvSpPr>
        <p:spPr>
          <a:xfrm>
            <a:off x="5396628" y="5378541"/>
            <a:ext cx="1398744" cy="347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Brain Tumor Symbol Vector Art, Icons, and Graphics for Free Download">
            <a:extLst>
              <a:ext uri="{FF2B5EF4-FFF2-40B4-BE49-F238E27FC236}">
                <a16:creationId xmlns:a16="http://schemas.microsoft.com/office/drawing/2014/main" id="{37F50E36-4D0E-86F1-E5FF-FA4C28C8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77" y="5093127"/>
            <a:ext cx="1602689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313018-C599-37D7-568F-410CD3DA0B58}"/>
              </a:ext>
            </a:extLst>
          </p:cNvPr>
          <p:cNvSpPr txBox="1"/>
          <p:nvPr/>
        </p:nvSpPr>
        <p:spPr>
          <a:xfrm>
            <a:off x="5333564" y="4324500"/>
            <a:ext cx="147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Nanoronyn Haearn-Ocsid</a:t>
            </a:r>
            <a:endParaRPr lang="en-GB" dirty="0"/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247EF16D-72BC-F222-7C83-51366DDFF474}"/>
              </a:ext>
            </a:extLst>
          </p:cNvPr>
          <p:cNvSpPr/>
          <p:nvPr/>
        </p:nvSpPr>
        <p:spPr>
          <a:xfrm>
            <a:off x="8530038" y="5399405"/>
            <a:ext cx="494619" cy="433817"/>
          </a:xfrm>
          <a:prstGeom prst="irregularSeal1">
            <a:avLst/>
          </a:prstGeom>
          <a:solidFill>
            <a:srgbClr val="FF0000"/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34416A-7682-E94B-0CB3-D7F9D671D601}"/>
              </a:ext>
            </a:extLst>
          </p:cNvPr>
          <p:cNvSpPr txBox="1"/>
          <p:nvPr/>
        </p:nvSpPr>
        <p:spPr>
          <a:xfrm>
            <a:off x="7792221" y="4581370"/>
            <a:ext cx="147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Fferoptosis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014C67-7225-398D-B147-99C0D598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" y="1827863"/>
            <a:ext cx="2637816" cy="11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7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X Pharma - French Corner at JP Morgan Week">
            <a:extLst>
              <a:ext uri="{FF2B5EF4-FFF2-40B4-BE49-F238E27FC236}">
                <a16:creationId xmlns:a16="http://schemas.microsoft.com/office/drawing/2014/main" id="{B57B448C-5670-418A-2E0F-10CDFE90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86" y="3978060"/>
            <a:ext cx="2204767" cy="12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2AC81-8C78-A1BD-064C-A0FC24F62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80" y="2684375"/>
            <a:ext cx="4129837" cy="1672583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197A38-FF75-2100-F14E-B45DFCE3F578}"/>
              </a:ext>
            </a:extLst>
          </p:cNvPr>
          <p:cNvSpPr txBox="1">
            <a:spLocks/>
          </p:cNvSpPr>
          <p:nvPr/>
        </p:nvSpPr>
        <p:spPr>
          <a:xfrm>
            <a:off x="3594903" y="15037"/>
            <a:ext cx="858600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MDI Operational Strengths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 descr="384 Well Plate">
            <a:extLst>
              <a:ext uri="{FF2B5EF4-FFF2-40B4-BE49-F238E27FC236}">
                <a16:creationId xmlns:a16="http://schemas.microsoft.com/office/drawing/2014/main" id="{4CDA42D0-6B72-B5C0-299E-3884AA38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68" y="1697132"/>
            <a:ext cx="1786619" cy="17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in clipart Images - Free Download on Freepik">
            <a:extLst>
              <a:ext uri="{FF2B5EF4-FFF2-40B4-BE49-F238E27FC236}">
                <a16:creationId xmlns:a16="http://schemas.microsoft.com/office/drawing/2014/main" id="{5F96F3DA-A085-ECBD-B277-689F8056F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016" y="1882248"/>
            <a:ext cx="1703407" cy="17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psule drug, icon blue capsule single, clip art capsules, medicines,  tablets, capsules, drug of painkillers, antibiotics, vitamins, healthcare  medical flat illustration 62491494 Vector Art at Vecteezy">
            <a:extLst>
              <a:ext uri="{FF2B5EF4-FFF2-40B4-BE49-F238E27FC236}">
                <a16:creationId xmlns:a16="http://schemas.microsoft.com/office/drawing/2014/main" id="{118A25FB-B5A0-23E7-B142-15B84D83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3263">
            <a:off x="9041516" y="2694842"/>
            <a:ext cx="385823" cy="3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B8C26E-310B-373F-AC61-B69FEE5D31C3}"/>
              </a:ext>
            </a:extLst>
          </p:cNvPr>
          <p:cNvCxnSpPr>
            <a:cxnSpLocks/>
          </p:cNvCxnSpPr>
          <p:nvPr/>
        </p:nvCxnSpPr>
        <p:spPr>
          <a:xfrm flipV="1">
            <a:off x="9464962" y="2530449"/>
            <a:ext cx="632362" cy="249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Pipette With Tip Clip Art at Clker.com - vector clip art online, royalty  free &amp; public domain">
            <a:extLst>
              <a:ext uri="{FF2B5EF4-FFF2-40B4-BE49-F238E27FC236}">
                <a16:creationId xmlns:a16="http://schemas.microsoft.com/office/drawing/2014/main" id="{CE92FFCF-0C73-F101-F99D-BFEBE8FF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42" y="2187943"/>
            <a:ext cx="825494" cy="11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79,700+ Microscope Stock Illustrations, Royalty-Free Vector Graphics &amp; Clip  Art - iStock | Magnifying glass, Microscope isolated, Science">
            <a:extLst>
              <a:ext uri="{FF2B5EF4-FFF2-40B4-BE49-F238E27FC236}">
                <a16:creationId xmlns:a16="http://schemas.microsoft.com/office/drawing/2014/main" id="{2C01378E-6C9F-F9D4-F419-83455E045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4896" r="25487" b="2717"/>
          <a:stretch>
            <a:fillRect/>
          </a:stretch>
        </p:blipFill>
        <p:spPr bwMode="auto">
          <a:xfrm>
            <a:off x="212169" y="1628022"/>
            <a:ext cx="1077908" cy="21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raig Therapeutics Launches with $140 Million (£107 Million) Total  Investment to Advance its Portfolio of Next-Generation Therapies for Major  Neuropsychiatric Disorders - SV Health Investors">
            <a:extLst>
              <a:ext uri="{FF2B5EF4-FFF2-40B4-BE49-F238E27FC236}">
                <a16:creationId xmlns:a16="http://schemas.microsoft.com/office/drawing/2014/main" id="{44F5A6E6-7860-56C0-F4B5-373777F9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9" y="5189762"/>
            <a:ext cx="3588327" cy="6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87E215-9F07-4305-D259-2E0D921E71F3}"/>
              </a:ext>
            </a:extLst>
          </p:cNvPr>
          <p:cNvSpPr txBox="1">
            <a:spLocks/>
          </p:cNvSpPr>
          <p:nvPr/>
        </p:nvSpPr>
        <p:spPr>
          <a:xfrm>
            <a:off x="1173632" y="948550"/>
            <a:ext cx="2122404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Assay Design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3E1839-E012-695A-FCB5-7DA688ADAD87}"/>
              </a:ext>
            </a:extLst>
          </p:cNvPr>
          <p:cNvSpPr txBox="1">
            <a:spLocks/>
          </p:cNvSpPr>
          <p:nvPr/>
        </p:nvSpPr>
        <p:spPr>
          <a:xfrm>
            <a:off x="7435541" y="991545"/>
            <a:ext cx="454429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Brain-Penetrant Drug Design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9106820-56AF-EEEB-60A6-9BA7512E0CA1}"/>
              </a:ext>
            </a:extLst>
          </p:cNvPr>
          <p:cNvSpPr txBox="1">
            <a:spLocks/>
          </p:cNvSpPr>
          <p:nvPr/>
        </p:nvSpPr>
        <p:spPr>
          <a:xfrm>
            <a:off x="7024219" y="3512430"/>
            <a:ext cx="5366934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Translational Medicinal Chemistry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4F6EFD-9068-CE6D-9C96-D43CDB50A7AA}"/>
              </a:ext>
            </a:extLst>
          </p:cNvPr>
          <p:cNvSpPr txBox="1">
            <a:spLocks/>
          </p:cNvSpPr>
          <p:nvPr/>
        </p:nvSpPr>
        <p:spPr>
          <a:xfrm>
            <a:off x="8241535" y="5560271"/>
            <a:ext cx="3017591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DT-101 in early phase II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/>
              </a:rPr>
              <a:t>DT-201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DT-301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1C9A02-F5CF-817C-41DF-6562848E26C6}"/>
              </a:ext>
            </a:extLst>
          </p:cNvPr>
          <p:cNvSpPr txBox="1">
            <a:spLocks/>
          </p:cNvSpPr>
          <p:nvPr/>
        </p:nvSpPr>
        <p:spPr>
          <a:xfrm>
            <a:off x="9409919" y="5683725"/>
            <a:ext cx="149333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Phase I, 2026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0EC9C7-48FB-9DA1-79AE-A57E2E33D735}"/>
              </a:ext>
            </a:extLst>
          </p:cNvPr>
          <p:cNvSpPr txBox="1">
            <a:spLocks/>
          </p:cNvSpPr>
          <p:nvPr/>
        </p:nvSpPr>
        <p:spPr>
          <a:xfrm>
            <a:off x="9234428" y="5669871"/>
            <a:ext cx="149333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&gt;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7D99C2-4F21-3A25-2A40-48AC4FAB1214}"/>
              </a:ext>
            </a:extLst>
          </p:cNvPr>
          <p:cNvSpPr txBox="1">
            <a:spLocks/>
          </p:cNvSpPr>
          <p:nvPr/>
        </p:nvSpPr>
        <p:spPr>
          <a:xfrm>
            <a:off x="383173" y="3865745"/>
            <a:ext cx="3703322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Calibri"/>
              </a:rPr>
              <a:t>Lead </a:t>
            </a:r>
            <a:r>
              <a:rPr lang="en-US" sz="2000" b="1" dirty="0" err="1">
                <a:latin typeface="Calibri"/>
              </a:rPr>
              <a:t>Optimisation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2ECD01-5F19-A802-FCE1-2BD783A05FCC}"/>
              </a:ext>
            </a:extLst>
          </p:cNvPr>
          <p:cNvSpPr/>
          <p:nvPr/>
        </p:nvSpPr>
        <p:spPr>
          <a:xfrm>
            <a:off x="475674" y="542000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Drug 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A1BDD6-7262-35D2-8DE6-9C3FFD0DEBFE}"/>
              </a:ext>
            </a:extLst>
          </p:cNvPr>
          <p:cNvSpPr/>
          <p:nvPr/>
        </p:nvSpPr>
        <p:spPr>
          <a:xfrm>
            <a:off x="2484583" y="5420001"/>
            <a:ext cx="914400" cy="9144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Drug A+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61C51E-621D-B2A9-4E94-D43E41FFF393}"/>
              </a:ext>
            </a:extLst>
          </p:cNvPr>
          <p:cNvCxnSpPr/>
          <p:nvPr/>
        </p:nvCxnSpPr>
        <p:spPr>
          <a:xfrm>
            <a:off x="1505527" y="5877201"/>
            <a:ext cx="8776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C9514CB7-8536-DFF7-4C38-97BCB513C119}"/>
              </a:ext>
            </a:extLst>
          </p:cNvPr>
          <p:cNvSpPr txBox="1">
            <a:spLocks/>
          </p:cNvSpPr>
          <p:nvPr/>
        </p:nvSpPr>
        <p:spPr>
          <a:xfrm>
            <a:off x="3454860" y="5165213"/>
            <a:ext cx="583011" cy="4101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/>
              </a:rPr>
              <a:t>CH</a:t>
            </a:r>
            <a:r>
              <a:rPr lang="en-US" sz="1800" baseline="-25000" dirty="0">
                <a:latin typeface="Calibri"/>
              </a:rPr>
              <a:t>3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A4FCFA-09E0-2540-0C5F-323750B3DFE1}"/>
              </a:ext>
            </a:extLst>
          </p:cNvPr>
          <p:cNvCxnSpPr>
            <a:cxnSpLocks/>
            <a:stCxn id="24" idx="7"/>
            <a:endCxn id="27" idx="1"/>
          </p:cNvCxnSpPr>
          <p:nvPr/>
        </p:nvCxnSpPr>
        <p:spPr>
          <a:xfrm flipV="1">
            <a:off x="3265072" y="5370297"/>
            <a:ext cx="189788" cy="183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CAABC26E-E831-3936-8B93-A562BB03BB92}"/>
              </a:ext>
            </a:extLst>
          </p:cNvPr>
          <p:cNvSpPr txBox="1">
            <a:spLocks/>
          </p:cNvSpPr>
          <p:nvPr/>
        </p:nvSpPr>
        <p:spPr>
          <a:xfrm>
            <a:off x="3410529" y="5488171"/>
            <a:ext cx="2124362" cy="1180274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/>
              </a:rPr>
              <a:t>Potency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/>
              </a:rPr>
              <a:t>Selectivity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Pharmacoki</a:t>
            </a:r>
            <a:r>
              <a:rPr lang="en-US" sz="1800" dirty="0" err="1">
                <a:latin typeface="Calibri"/>
              </a:rPr>
              <a:t>netics</a:t>
            </a:r>
            <a:endParaRPr lang="en-US" sz="1800" dirty="0"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Stability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/>
              </a:rPr>
              <a:t>Solubility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6A30B3-4AF6-C74F-EC03-94DD27A72635}"/>
              </a:ext>
            </a:extLst>
          </p:cNvPr>
          <p:cNvCxnSpPr>
            <a:cxnSpLocks/>
          </p:cNvCxnSpPr>
          <p:nvPr/>
        </p:nvCxnSpPr>
        <p:spPr>
          <a:xfrm flipV="1">
            <a:off x="5440218" y="5618495"/>
            <a:ext cx="0" cy="9196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Our Team - ReViral Ltd">
            <a:extLst>
              <a:ext uri="{FF2B5EF4-FFF2-40B4-BE49-F238E27FC236}">
                <a16:creationId xmlns:a16="http://schemas.microsoft.com/office/drawing/2014/main" id="{F0F586E3-014C-B697-E971-998BF664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75" y="4304867"/>
            <a:ext cx="1465882" cy="4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FD559236-AFA8-FE12-6E35-D058AE8541D4}"/>
              </a:ext>
            </a:extLst>
          </p:cNvPr>
          <p:cNvSpPr txBox="1">
            <a:spLocks/>
          </p:cNvSpPr>
          <p:nvPr/>
        </p:nvSpPr>
        <p:spPr>
          <a:xfrm>
            <a:off x="9682125" y="4445774"/>
            <a:ext cx="3017591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Phase III Batten-1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Calibri"/>
              </a:rPr>
              <a:t>(</a:t>
            </a:r>
            <a:r>
              <a:rPr lang="en-US" sz="1600" dirty="0" err="1">
                <a:latin typeface="Calibri"/>
              </a:rPr>
              <a:t>Miglustat</a:t>
            </a:r>
            <a:r>
              <a:rPr lang="en-US" sz="1600" dirty="0">
                <a:latin typeface="Calibri"/>
              </a:rPr>
              <a:t> Reformulation)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075AA83-775E-E671-6D01-7C61BB1A5321}"/>
              </a:ext>
            </a:extLst>
          </p:cNvPr>
          <p:cNvSpPr txBox="1">
            <a:spLocks/>
          </p:cNvSpPr>
          <p:nvPr/>
        </p:nvSpPr>
        <p:spPr>
          <a:xfrm>
            <a:off x="5324673" y="1384815"/>
            <a:ext cx="454429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Lysosomal Storage Diseases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8F8E314-202B-7D55-8824-57610AE11ADA}"/>
              </a:ext>
            </a:extLst>
          </p:cNvPr>
          <p:cNvSpPr txBox="1">
            <a:spLocks/>
          </p:cNvSpPr>
          <p:nvPr/>
        </p:nvSpPr>
        <p:spPr>
          <a:xfrm rot="19397659">
            <a:off x="6480643" y="2059859"/>
            <a:ext cx="454429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Neuropsychiatric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Disorders</a:t>
            </a:r>
          </a:p>
        </p:txBody>
      </p:sp>
    </p:spTree>
    <p:extLst>
      <p:ext uri="{BB962C8B-B14F-4D97-AF65-F5344CB8AC3E}">
        <p14:creationId xmlns:p14="http://schemas.microsoft.com/office/powerpoint/2010/main" val="357568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0EF63-6A26-429C-0F65-025129210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X Pharma - French Corner at JP Morgan Week">
            <a:extLst>
              <a:ext uri="{FF2B5EF4-FFF2-40B4-BE49-F238E27FC236}">
                <a16:creationId xmlns:a16="http://schemas.microsoft.com/office/drawing/2014/main" id="{C39955F0-DA95-6B31-E5AC-EB0A0CAD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86" y="3978060"/>
            <a:ext cx="2204767" cy="12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F8DDE-0DE8-E636-0DB3-0967AAA49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80" y="2684375"/>
            <a:ext cx="4129837" cy="1672583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7C07ED6-AFF7-C9E5-2BE1-612E4F1EF2BC}"/>
              </a:ext>
            </a:extLst>
          </p:cNvPr>
          <p:cNvSpPr txBox="1">
            <a:spLocks/>
          </p:cNvSpPr>
          <p:nvPr/>
        </p:nvSpPr>
        <p:spPr>
          <a:xfrm>
            <a:off x="3805153" y="-31712"/>
            <a:ext cx="858600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MDI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Cryfderau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gweithredol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 descr="384 Well Plate">
            <a:extLst>
              <a:ext uri="{FF2B5EF4-FFF2-40B4-BE49-F238E27FC236}">
                <a16:creationId xmlns:a16="http://schemas.microsoft.com/office/drawing/2014/main" id="{3CB7F5B8-2C9C-3F14-B628-BA12DC20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68" y="1697132"/>
            <a:ext cx="1786619" cy="17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in clipart Images - Free Download on Freepik">
            <a:extLst>
              <a:ext uri="{FF2B5EF4-FFF2-40B4-BE49-F238E27FC236}">
                <a16:creationId xmlns:a16="http://schemas.microsoft.com/office/drawing/2014/main" id="{3AF6F943-3E1D-3C06-FAAE-E171B307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016" y="1882248"/>
            <a:ext cx="1703407" cy="17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psule drug, icon blue capsule single, clip art capsules, medicines,  tablets, capsules, drug of painkillers, antibiotics, vitamins, healthcare  medical flat illustration 62491494 Vector Art at Vecteezy">
            <a:extLst>
              <a:ext uri="{FF2B5EF4-FFF2-40B4-BE49-F238E27FC236}">
                <a16:creationId xmlns:a16="http://schemas.microsoft.com/office/drawing/2014/main" id="{82AE7C44-7304-5648-7A62-83C10C0B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3263">
            <a:off x="9041516" y="2694842"/>
            <a:ext cx="385823" cy="3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5453EC-0EF7-EEAA-635E-E47D305B524D}"/>
              </a:ext>
            </a:extLst>
          </p:cNvPr>
          <p:cNvCxnSpPr>
            <a:cxnSpLocks/>
          </p:cNvCxnSpPr>
          <p:nvPr/>
        </p:nvCxnSpPr>
        <p:spPr>
          <a:xfrm flipV="1">
            <a:off x="9464962" y="2530449"/>
            <a:ext cx="632362" cy="249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Pipette With Tip Clip Art at Clker.com - vector clip art online, royalty  free &amp; public domain">
            <a:extLst>
              <a:ext uri="{FF2B5EF4-FFF2-40B4-BE49-F238E27FC236}">
                <a16:creationId xmlns:a16="http://schemas.microsoft.com/office/drawing/2014/main" id="{A9937BE2-DFC3-304D-EA95-9FA31A037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42" y="2187943"/>
            <a:ext cx="825494" cy="11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79,700+ Microscope Stock Illustrations, Royalty-Free Vector Graphics &amp; Clip  Art - iStock | Magnifying glass, Microscope isolated, Science">
            <a:extLst>
              <a:ext uri="{FF2B5EF4-FFF2-40B4-BE49-F238E27FC236}">
                <a16:creationId xmlns:a16="http://schemas.microsoft.com/office/drawing/2014/main" id="{73E41CAD-9B20-275D-A936-72D92588D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4896" r="25487" b="2717"/>
          <a:stretch>
            <a:fillRect/>
          </a:stretch>
        </p:blipFill>
        <p:spPr bwMode="auto">
          <a:xfrm>
            <a:off x="212169" y="1628022"/>
            <a:ext cx="1077908" cy="21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raig Therapeutics Launches with $140 Million (£107 Million) Total  Investment to Advance its Portfolio of Next-Generation Therapies for Major  Neuropsychiatric Disorders - SV Health Investors">
            <a:extLst>
              <a:ext uri="{FF2B5EF4-FFF2-40B4-BE49-F238E27FC236}">
                <a16:creationId xmlns:a16="http://schemas.microsoft.com/office/drawing/2014/main" id="{3D430F1E-3E1F-FA3D-1F66-F52687D7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9" y="5189762"/>
            <a:ext cx="3588327" cy="6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4422210-232E-004E-E18F-2175921A0E14}"/>
              </a:ext>
            </a:extLst>
          </p:cNvPr>
          <p:cNvSpPr txBox="1">
            <a:spLocks/>
          </p:cNvSpPr>
          <p:nvPr/>
        </p:nvSpPr>
        <p:spPr>
          <a:xfrm>
            <a:off x="933062" y="1023577"/>
            <a:ext cx="2122404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Dyluniad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biobrawf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1191C6-3471-F2EF-3550-226EDA961CEE}"/>
              </a:ext>
            </a:extLst>
          </p:cNvPr>
          <p:cNvSpPr txBox="1">
            <a:spLocks/>
          </p:cNvSpPr>
          <p:nvPr/>
        </p:nvSpPr>
        <p:spPr>
          <a:xfrm>
            <a:off x="7435541" y="991545"/>
            <a:ext cx="454429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Dylunio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Cyffuriau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sy’n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Treiddio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i'r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Ymennydd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5FF5DD-98A9-1B69-91B9-A07AEE71835D}"/>
              </a:ext>
            </a:extLst>
          </p:cNvPr>
          <p:cNvSpPr txBox="1">
            <a:spLocks/>
          </p:cNvSpPr>
          <p:nvPr/>
        </p:nvSpPr>
        <p:spPr>
          <a:xfrm>
            <a:off x="7024219" y="3512430"/>
            <a:ext cx="5366934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Cemeg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Feddyginiaethol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Drosiadol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FC577A2-103F-ACDA-29DC-9BE8DD460C8A}"/>
              </a:ext>
            </a:extLst>
          </p:cNvPr>
          <p:cNvSpPr txBox="1">
            <a:spLocks/>
          </p:cNvSpPr>
          <p:nvPr/>
        </p:nvSpPr>
        <p:spPr>
          <a:xfrm>
            <a:off x="8241535" y="5560271"/>
            <a:ext cx="3017591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DT-101 in early phase II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/>
              </a:rPr>
              <a:t>DT-201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DT-301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5BDF0F-6974-6735-F994-8223D3D26DC8}"/>
              </a:ext>
            </a:extLst>
          </p:cNvPr>
          <p:cNvSpPr txBox="1">
            <a:spLocks/>
          </p:cNvSpPr>
          <p:nvPr/>
        </p:nvSpPr>
        <p:spPr>
          <a:xfrm>
            <a:off x="9409919" y="5683725"/>
            <a:ext cx="149333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Phase I, 2026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280F3F9-7DF1-3830-4D1B-A877AAE433E1}"/>
              </a:ext>
            </a:extLst>
          </p:cNvPr>
          <p:cNvSpPr txBox="1">
            <a:spLocks/>
          </p:cNvSpPr>
          <p:nvPr/>
        </p:nvSpPr>
        <p:spPr>
          <a:xfrm>
            <a:off x="9234428" y="5669871"/>
            <a:ext cx="149333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&gt;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F22FC76-BBC3-3301-82D0-DF6C8475C409}"/>
              </a:ext>
            </a:extLst>
          </p:cNvPr>
          <p:cNvSpPr txBox="1">
            <a:spLocks/>
          </p:cNvSpPr>
          <p:nvPr/>
        </p:nvSpPr>
        <p:spPr>
          <a:xfrm>
            <a:off x="383173" y="3865745"/>
            <a:ext cx="3703322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latin typeface="Calibri"/>
              </a:rPr>
              <a:t>Optimeiddio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arweiniol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FB2E5F-3F67-0233-DFF1-7E56196EE845}"/>
              </a:ext>
            </a:extLst>
          </p:cNvPr>
          <p:cNvSpPr/>
          <p:nvPr/>
        </p:nvSpPr>
        <p:spPr>
          <a:xfrm>
            <a:off x="475674" y="542000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Drug 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096E9B-B411-B5D9-2321-ABE9E9297867}"/>
              </a:ext>
            </a:extLst>
          </p:cNvPr>
          <p:cNvSpPr/>
          <p:nvPr/>
        </p:nvSpPr>
        <p:spPr>
          <a:xfrm>
            <a:off x="2484583" y="5420001"/>
            <a:ext cx="914400" cy="9144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Drug A+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4939A-D3B9-85E7-09B5-93D39387991C}"/>
              </a:ext>
            </a:extLst>
          </p:cNvPr>
          <p:cNvCxnSpPr/>
          <p:nvPr/>
        </p:nvCxnSpPr>
        <p:spPr>
          <a:xfrm>
            <a:off x="1505527" y="5877201"/>
            <a:ext cx="8776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BD31EEEE-258B-690B-C20C-73E5BEB26A18}"/>
              </a:ext>
            </a:extLst>
          </p:cNvPr>
          <p:cNvSpPr txBox="1">
            <a:spLocks/>
          </p:cNvSpPr>
          <p:nvPr/>
        </p:nvSpPr>
        <p:spPr>
          <a:xfrm>
            <a:off x="3454860" y="5165213"/>
            <a:ext cx="583011" cy="4101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/>
              </a:rPr>
              <a:t>CH</a:t>
            </a:r>
            <a:r>
              <a:rPr lang="en-US" sz="1800" baseline="-25000" dirty="0">
                <a:latin typeface="Calibri"/>
              </a:rPr>
              <a:t>3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3597BE-E804-9D3E-B94E-BB9C119B820A}"/>
              </a:ext>
            </a:extLst>
          </p:cNvPr>
          <p:cNvCxnSpPr>
            <a:cxnSpLocks/>
            <a:stCxn id="24" idx="7"/>
            <a:endCxn id="27" idx="1"/>
          </p:cNvCxnSpPr>
          <p:nvPr/>
        </p:nvCxnSpPr>
        <p:spPr>
          <a:xfrm flipV="1">
            <a:off x="3265072" y="5370297"/>
            <a:ext cx="189788" cy="183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19C73AE4-D2D7-8D27-E349-20B5331E6899}"/>
              </a:ext>
            </a:extLst>
          </p:cNvPr>
          <p:cNvSpPr txBox="1">
            <a:spLocks/>
          </p:cNvSpPr>
          <p:nvPr/>
        </p:nvSpPr>
        <p:spPr>
          <a:xfrm>
            <a:off x="3410529" y="5488171"/>
            <a:ext cx="2124362" cy="1180274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latin typeface="Calibri"/>
              </a:rPr>
              <a:t>Cryfder</a:t>
            </a:r>
            <a:endParaRPr lang="en-US" sz="1800" dirty="0"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latin typeface="Calibri"/>
              </a:rPr>
              <a:t>Detholedd</a:t>
            </a:r>
            <a:endParaRPr lang="en-US" sz="1800" dirty="0"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latin typeface="Calibri"/>
              </a:rPr>
              <a:t>Ffarmacocineteg</a:t>
            </a:r>
            <a:endParaRPr lang="en-US" sz="1800" dirty="0"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latin typeface="Calibri"/>
              </a:rPr>
              <a:t>Sefydlogrwydd</a:t>
            </a:r>
            <a:endParaRPr lang="en-US" sz="1800" dirty="0"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latin typeface="Calibri"/>
              </a:rPr>
              <a:t>Hydoddedd</a:t>
            </a:r>
            <a:endParaRPr lang="en-US" sz="1800" dirty="0">
              <a:latin typeface="Calibri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F1979C-2894-B8C1-2186-CAA23E0B2517}"/>
              </a:ext>
            </a:extLst>
          </p:cNvPr>
          <p:cNvCxnSpPr>
            <a:cxnSpLocks/>
          </p:cNvCxnSpPr>
          <p:nvPr/>
        </p:nvCxnSpPr>
        <p:spPr>
          <a:xfrm flipV="1">
            <a:off x="5440218" y="5618495"/>
            <a:ext cx="0" cy="9196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Our Team - ReViral Ltd">
            <a:extLst>
              <a:ext uri="{FF2B5EF4-FFF2-40B4-BE49-F238E27FC236}">
                <a16:creationId xmlns:a16="http://schemas.microsoft.com/office/drawing/2014/main" id="{F0325C9A-E314-4C0D-78E2-0C957C38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75" y="4304867"/>
            <a:ext cx="1465882" cy="4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BD12FA2D-77B1-AB5E-280D-30F7C20813F4}"/>
              </a:ext>
            </a:extLst>
          </p:cNvPr>
          <p:cNvSpPr txBox="1">
            <a:spLocks/>
          </p:cNvSpPr>
          <p:nvPr/>
        </p:nvSpPr>
        <p:spPr>
          <a:xfrm>
            <a:off x="9682125" y="4445774"/>
            <a:ext cx="3017591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Phase III Batten-1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Calibri"/>
              </a:rPr>
              <a:t>(</a:t>
            </a:r>
            <a:r>
              <a:rPr lang="en-US" sz="1600" dirty="0" err="1">
                <a:latin typeface="Calibri"/>
              </a:rPr>
              <a:t>Ailfformiwleiddio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Miglustat</a:t>
            </a:r>
            <a:r>
              <a:rPr lang="en-US" sz="1600" dirty="0">
                <a:latin typeface="Calibri"/>
              </a:rPr>
              <a:t>)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76FC177-9C3B-0A5E-18D4-E92B6701A08C}"/>
              </a:ext>
            </a:extLst>
          </p:cNvPr>
          <p:cNvSpPr txBox="1">
            <a:spLocks/>
          </p:cNvSpPr>
          <p:nvPr/>
        </p:nvSpPr>
        <p:spPr>
          <a:xfrm>
            <a:off x="5324673" y="1384815"/>
            <a:ext cx="454429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Anhwylderau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Storio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Lysosomaidd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A2FFD77-D35A-3484-9A53-41266B1E7356}"/>
              </a:ext>
            </a:extLst>
          </p:cNvPr>
          <p:cNvSpPr txBox="1">
            <a:spLocks/>
          </p:cNvSpPr>
          <p:nvPr/>
        </p:nvSpPr>
        <p:spPr>
          <a:xfrm rot="19397659">
            <a:off x="6480643" y="2059859"/>
            <a:ext cx="454429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Anhwylderau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Niwroseiciatrig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54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AFBE4-B4A8-6FF1-A2B8-FE150A09F9A7}"/>
              </a:ext>
            </a:extLst>
          </p:cNvPr>
          <p:cNvSpPr txBox="1">
            <a:spLocks/>
          </p:cNvSpPr>
          <p:nvPr/>
        </p:nvSpPr>
        <p:spPr>
          <a:xfrm>
            <a:off x="3594903" y="15037"/>
            <a:ext cx="858600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Cancer Drug Development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0597C-6DCF-C481-6D14-3EF5821C17D3}"/>
              </a:ext>
            </a:extLst>
          </p:cNvPr>
          <p:cNvSpPr txBox="1"/>
          <p:nvPr/>
        </p:nvSpPr>
        <p:spPr>
          <a:xfrm>
            <a:off x="107645" y="1399309"/>
            <a:ext cx="19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Collaborative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673E9-0343-DE39-217C-0E388B209912}"/>
              </a:ext>
            </a:extLst>
          </p:cNvPr>
          <p:cNvSpPr txBox="1"/>
          <p:nvPr/>
        </p:nvSpPr>
        <p:spPr>
          <a:xfrm>
            <a:off x="60546" y="3851556"/>
            <a:ext cx="221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Internal Identification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CE6B24-EBDA-B596-F7B3-A1636928AE51}"/>
              </a:ext>
            </a:extLst>
          </p:cNvPr>
          <p:cNvSpPr/>
          <p:nvPr/>
        </p:nvSpPr>
        <p:spPr>
          <a:xfrm>
            <a:off x="507903" y="2412803"/>
            <a:ext cx="217978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Cancer Target Identification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6B9BF5-CB4C-BEBA-8511-083EB40051A7}"/>
              </a:ext>
            </a:extLst>
          </p:cNvPr>
          <p:cNvSpPr/>
          <p:nvPr/>
        </p:nvSpPr>
        <p:spPr>
          <a:xfrm>
            <a:off x="2960719" y="1495897"/>
            <a:ext cx="158130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Tractability?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D63972-5D41-D9CD-D9B4-89E882519CBA}"/>
              </a:ext>
            </a:extLst>
          </p:cNvPr>
          <p:cNvSpPr/>
          <p:nvPr/>
        </p:nvSpPr>
        <p:spPr>
          <a:xfrm>
            <a:off x="4781688" y="1495897"/>
            <a:ext cx="158130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Assay Design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C70AEE-AEEC-3B7F-D20B-7AB4B9BCBD9D}"/>
              </a:ext>
            </a:extLst>
          </p:cNvPr>
          <p:cNvCxnSpPr>
            <a:cxnSpLocks/>
          </p:cNvCxnSpPr>
          <p:nvPr/>
        </p:nvCxnSpPr>
        <p:spPr>
          <a:xfrm>
            <a:off x="729521" y="1787688"/>
            <a:ext cx="270852" cy="622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E47EC1-0521-A5DE-6068-22A2DB16424D}"/>
              </a:ext>
            </a:extLst>
          </p:cNvPr>
          <p:cNvCxnSpPr>
            <a:cxnSpLocks/>
          </p:cNvCxnSpPr>
          <p:nvPr/>
        </p:nvCxnSpPr>
        <p:spPr>
          <a:xfrm flipV="1">
            <a:off x="729521" y="3327203"/>
            <a:ext cx="250238" cy="524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2997F-499A-8FE1-2E7A-D962E06EFF6E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542020" y="1953097"/>
            <a:ext cx="2396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9B678C-644B-2C9B-AB7F-6AECF6C30D7C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>
            <a:off x="6362989" y="1953097"/>
            <a:ext cx="2396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9EE2CF-FDDE-2E32-8135-88CBDC6EBD0E}"/>
              </a:ext>
            </a:extLst>
          </p:cNvPr>
          <p:cNvSpPr/>
          <p:nvPr/>
        </p:nvSpPr>
        <p:spPr>
          <a:xfrm>
            <a:off x="6602657" y="1495897"/>
            <a:ext cx="139823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Screening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BDFCDD-7F9A-25DE-0510-86E9AF7D9E3D}"/>
              </a:ext>
            </a:extLst>
          </p:cNvPr>
          <p:cNvSpPr/>
          <p:nvPr/>
        </p:nvSpPr>
        <p:spPr>
          <a:xfrm>
            <a:off x="8207195" y="1495897"/>
            <a:ext cx="158130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 Optimisation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3C38CD-AE21-0B92-AF73-A010048E8818}"/>
              </a:ext>
            </a:extLst>
          </p:cNvPr>
          <p:cNvSpPr txBox="1"/>
          <p:nvPr/>
        </p:nvSpPr>
        <p:spPr>
          <a:xfrm>
            <a:off x="5941219" y="2448073"/>
            <a:ext cx="271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(Simon Fraser University or</a:t>
            </a:r>
          </a:p>
          <a:p>
            <a:pPr algn="ctr"/>
            <a:r>
              <a:rPr lang="en-GB" dirty="0"/>
              <a:t>AstraZeneca.)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6D44CB-7D4D-4474-F4C1-871884E33B49}"/>
              </a:ext>
            </a:extLst>
          </p:cNvPr>
          <p:cNvCxnSpPr>
            <a:cxnSpLocks/>
            <a:stCxn id="22" idx="3"/>
            <a:endCxn id="34" idx="1"/>
          </p:cNvCxnSpPr>
          <p:nvPr/>
        </p:nvCxnSpPr>
        <p:spPr>
          <a:xfrm>
            <a:off x="8000893" y="1953097"/>
            <a:ext cx="2063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DF0D26F-1929-93D9-D3AD-13A8FC0F479B}"/>
              </a:ext>
            </a:extLst>
          </p:cNvPr>
          <p:cNvSpPr/>
          <p:nvPr/>
        </p:nvSpPr>
        <p:spPr>
          <a:xfrm>
            <a:off x="10059687" y="2409684"/>
            <a:ext cx="2048981" cy="91440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Preclinical </a:t>
            </a:r>
            <a:r>
              <a:rPr lang="en-GB" b="1" u="sng" dirty="0">
                <a:sym typeface="Wingdings" panose="05000000000000000000" pitchFamily="2" charset="2"/>
              </a:rPr>
              <a:t> Clinical Translation</a:t>
            </a:r>
            <a:endParaRPr lang="en-GB" b="1" u="sng" dirty="0"/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DEE6BAF0-3E34-9197-68E3-CF9EB41F91D3}"/>
              </a:ext>
            </a:extLst>
          </p:cNvPr>
          <p:cNvCxnSpPr>
            <a:stCxn id="34" idx="3"/>
            <a:endCxn id="49" idx="0"/>
          </p:cNvCxnSpPr>
          <p:nvPr/>
        </p:nvCxnSpPr>
        <p:spPr>
          <a:xfrm>
            <a:off x="9788496" y="1953097"/>
            <a:ext cx="1295682" cy="4565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915BB13A-2994-842C-3AAC-AB8431923E10}"/>
              </a:ext>
            </a:extLst>
          </p:cNvPr>
          <p:cNvCxnSpPr>
            <a:stCxn id="6" idx="0"/>
            <a:endCxn id="7" idx="1"/>
          </p:cNvCxnSpPr>
          <p:nvPr/>
        </p:nvCxnSpPr>
        <p:spPr>
          <a:xfrm rot="5400000" flipH="1" flipV="1">
            <a:off x="2049403" y="1501488"/>
            <a:ext cx="459706" cy="136292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879B18B-4F57-C21F-B097-ED0B6B1E05DC}"/>
              </a:ext>
            </a:extLst>
          </p:cNvPr>
          <p:cNvSpPr/>
          <p:nvPr/>
        </p:nvSpPr>
        <p:spPr>
          <a:xfrm>
            <a:off x="4976033" y="4753262"/>
            <a:ext cx="3023017" cy="19037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>
                <a:solidFill>
                  <a:schemeClr val="tx1"/>
                </a:solidFill>
              </a:rPr>
              <a:t>PROTACs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KAT2A (DPFS Award)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Other undisclosed targets</a:t>
            </a:r>
          </a:p>
        </p:txBody>
      </p:sp>
      <p:pic>
        <p:nvPicPr>
          <p:cNvPr id="2052" name="Picture 4" descr="Novel PROTAC has a two-front improvement">
            <a:extLst>
              <a:ext uri="{FF2B5EF4-FFF2-40B4-BE49-F238E27FC236}">
                <a16:creationId xmlns:a16="http://schemas.microsoft.com/office/drawing/2014/main" id="{9C9DB0A9-0CA6-D9CC-C918-0D11B2ECC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10062" r="9727" b="8414"/>
          <a:stretch>
            <a:fillRect/>
          </a:stretch>
        </p:blipFill>
        <p:spPr bwMode="auto">
          <a:xfrm>
            <a:off x="5311092" y="3589379"/>
            <a:ext cx="2343462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C5EAEC8-5C82-9549-2D71-A12CE5F62B38}"/>
              </a:ext>
            </a:extLst>
          </p:cNvPr>
          <p:cNvSpPr/>
          <p:nvPr/>
        </p:nvSpPr>
        <p:spPr>
          <a:xfrm>
            <a:off x="1551115" y="4753262"/>
            <a:ext cx="3157929" cy="19037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Small Drug Inhibitors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Lysosomal Drug Repositioning (ASAH1 - Glioblastoma)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Kinase Inhibitors (GAK – Colorectal Cancer)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Other undisclosed targets.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FFF0EDE-B019-553B-F47F-0F39D98F0ACF}"/>
              </a:ext>
            </a:extLst>
          </p:cNvPr>
          <p:cNvSpPr/>
          <p:nvPr/>
        </p:nvSpPr>
        <p:spPr>
          <a:xfrm>
            <a:off x="8207195" y="4753261"/>
            <a:ext cx="3023017" cy="19037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>
                <a:solidFill>
                  <a:schemeClr val="tx1"/>
                </a:solidFill>
              </a:rPr>
              <a:t>Brain Penetrant Compounds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9E03-3103-E758-3046-EC15A786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5D3-15F5-2FB7-4164-CF2CDA02A93D}"/>
              </a:ext>
            </a:extLst>
          </p:cNvPr>
          <p:cNvSpPr txBox="1">
            <a:spLocks/>
          </p:cNvSpPr>
          <p:nvPr/>
        </p:nvSpPr>
        <p:spPr>
          <a:xfrm>
            <a:off x="3594903" y="15037"/>
            <a:ext cx="858600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</a:rPr>
              <a:t>Datblygu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Cyffuriau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Canser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497AE-DFAF-74F3-1057-63784DB277BA}"/>
              </a:ext>
            </a:extLst>
          </p:cNvPr>
          <p:cNvSpPr txBox="1"/>
          <p:nvPr/>
        </p:nvSpPr>
        <p:spPr>
          <a:xfrm>
            <a:off x="0" y="1399099"/>
            <a:ext cx="26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Mewnbwn</a:t>
            </a:r>
            <a:r>
              <a:rPr lang="en-GB" dirty="0"/>
              <a:t> </a:t>
            </a:r>
            <a:r>
              <a:rPr lang="en-GB" dirty="0" err="1"/>
              <a:t>Cydweithredol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99A2D-8AD4-2745-BC43-B7CA090BDC59}"/>
              </a:ext>
            </a:extLst>
          </p:cNvPr>
          <p:cNvSpPr txBox="1"/>
          <p:nvPr/>
        </p:nvSpPr>
        <p:spPr>
          <a:xfrm>
            <a:off x="236877" y="3851556"/>
            <a:ext cx="18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Mewnol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E12DB6-22D0-2F71-7C1D-33A5C3612AB2}"/>
              </a:ext>
            </a:extLst>
          </p:cNvPr>
          <p:cNvSpPr/>
          <p:nvPr/>
        </p:nvSpPr>
        <p:spPr>
          <a:xfrm>
            <a:off x="507903" y="2412803"/>
            <a:ext cx="217978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err="1"/>
              <a:t>Adnabod</a:t>
            </a:r>
            <a:r>
              <a:rPr lang="en-GB" b="1" u="sng" dirty="0"/>
              <a:t> </a:t>
            </a:r>
            <a:r>
              <a:rPr lang="en-GB" b="1" u="sng" dirty="0" err="1"/>
              <a:t>Targedau</a:t>
            </a:r>
            <a:r>
              <a:rPr lang="en-GB" b="1" u="sng" dirty="0"/>
              <a:t> </a:t>
            </a:r>
            <a:r>
              <a:rPr lang="en-GB" b="1" u="sng" dirty="0" err="1"/>
              <a:t>Canser</a:t>
            </a:r>
            <a:endParaRPr lang="en-GB" b="1" u="s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056A6A-1722-864F-3068-403867FDF0FE}"/>
              </a:ext>
            </a:extLst>
          </p:cNvPr>
          <p:cNvSpPr/>
          <p:nvPr/>
        </p:nvSpPr>
        <p:spPr>
          <a:xfrm>
            <a:off x="2960719" y="1495897"/>
            <a:ext cx="158130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Hydrinedd</a:t>
            </a:r>
            <a:r>
              <a:rPr lang="en-GB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0E0B91-1C52-5E4A-64E1-17DE861A0436}"/>
              </a:ext>
            </a:extLst>
          </p:cNvPr>
          <p:cNvSpPr/>
          <p:nvPr/>
        </p:nvSpPr>
        <p:spPr>
          <a:xfrm>
            <a:off x="4781688" y="1495897"/>
            <a:ext cx="158130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dirty="0" err="1"/>
              <a:t>Dyluniad</a:t>
            </a:r>
            <a:r>
              <a:rPr lang="en-US" dirty="0"/>
              <a:t> y </a:t>
            </a:r>
            <a:r>
              <a:rPr lang="en-US" dirty="0" err="1"/>
              <a:t>biobrawf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F0BBC0-FF73-0A20-2D83-4C7F64CDF437}"/>
              </a:ext>
            </a:extLst>
          </p:cNvPr>
          <p:cNvCxnSpPr>
            <a:cxnSpLocks/>
          </p:cNvCxnSpPr>
          <p:nvPr/>
        </p:nvCxnSpPr>
        <p:spPr>
          <a:xfrm>
            <a:off x="729521" y="1787688"/>
            <a:ext cx="270852" cy="622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AC9D10-FCCD-87D8-A697-A157F500ACF5}"/>
              </a:ext>
            </a:extLst>
          </p:cNvPr>
          <p:cNvCxnSpPr>
            <a:cxnSpLocks/>
          </p:cNvCxnSpPr>
          <p:nvPr/>
        </p:nvCxnSpPr>
        <p:spPr>
          <a:xfrm flipV="1">
            <a:off x="729521" y="3327203"/>
            <a:ext cx="250238" cy="524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AC52DC-F03B-5B21-27E8-5AAF3F5177C1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542020" y="1953097"/>
            <a:ext cx="2396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221BB-4743-6EDD-BFB9-5E26BAD67707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>
            <a:off x="6362989" y="1953097"/>
            <a:ext cx="2396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BF7AE5-2BE7-F51F-FE6C-F484E6D0FAAB}"/>
              </a:ext>
            </a:extLst>
          </p:cNvPr>
          <p:cNvSpPr/>
          <p:nvPr/>
        </p:nvSpPr>
        <p:spPr>
          <a:xfrm>
            <a:off x="6602657" y="1495897"/>
            <a:ext cx="139823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Sgrinio</a:t>
            </a:r>
            <a:endParaRPr lang="en-GB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3FC59-D130-910C-7E96-7497A359B2BF}"/>
              </a:ext>
            </a:extLst>
          </p:cNvPr>
          <p:cNvSpPr/>
          <p:nvPr/>
        </p:nvSpPr>
        <p:spPr>
          <a:xfrm>
            <a:off x="8207195" y="1495897"/>
            <a:ext cx="158130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Optimeiddio</a:t>
            </a:r>
            <a:r>
              <a:rPr lang="en-GB" dirty="0"/>
              <a:t> </a:t>
            </a:r>
            <a:r>
              <a:rPr lang="en-GB" dirty="0" err="1"/>
              <a:t>arweiniol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05773F-C4EB-D0A3-B786-81481837C500}"/>
              </a:ext>
            </a:extLst>
          </p:cNvPr>
          <p:cNvSpPr txBox="1"/>
          <p:nvPr/>
        </p:nvSpPr>
        <p:spPr>
          <a:xfrm>
            <a:off x="5941219" y="2448073"/>
            <a:ext cx="271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(Simon Fraser University or</a:t>
            </a:r>
          </a:p>
          <a:p>
            <a:pPr algn="ctr"/>
            <a:r>
              <a:rPr lang="en-GB" dirty="0"/>
              <a:t>AstraZeneca.)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71AEC82-DFDA-6549-98C5-55F1F164665E}"/>
              </a:ext>
            </a:extLst>
          </p:cNvPr>
          <p:cNvCxnSpPr>
            <a:cxnSpLocks/>
            <a:stCxn id="22" idx="3"/>
            <a:endCxn id="34" idx="1"/>
          </p:cNvCxnSpPr>
          <p:nvPr/>
        </p:nvCxnSpPr>
        <p:spPr>
          <a:xfrm>
            <a:off x="8000893" y="1953097"/>
            <a:ext cx="2063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02A77F2-C490-0DAC-42DA-8DD4B3FFC239}"/>
              </a:ext>
            </a:extLst>
          </p:cNvPr>
          <p:cNvSpPr/>
          <p:nvPr/>
        </p:nvSpPr>
        <p:spPr>
          <a:xfrm>
            <a:off x="10059687" y="2409684"/>
            <a:ext cx="2048981" cy="91440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err="1"/>
              <a:t>Trosiad</a:t>
            </a:r>
            <a:r>
              <a:rPr lang="en-GB" b="1" u="sng" dirty="0"/>
              <a:t> Cyn-</a:t>
            </a:r>
            <a:r>
              <a:rPr lang="en-GB" b="1" u="sng" dirty="0" err="1"/>
              <a:t>glinigol</a:t>
            </a:r>
            <a:r>
              <a:rPr lang="en-GB" b="1" u="sng" dirty="0"/>
              <a:t> </a:t>
            </a:r>
            <a:r>
              <a:rPr lang="en-GB" b="1" u="sng" dirty="0">
                <a:sym typeface="Wingdings" panose="05000000000000000000" pitchFamily="2" charset="2"/>
              </a:rPr>
              <a:t></a:t>
            </a:r>
            <a:r>
              <a:rPr lang="en-GB" b="1" u="sng" dirty="0"/>
              <a:t> </a:t>
            </a:r>
            <a:r>
              <a:rPr lang="en-GB" b="1" u="sng" dirty="0" err="1"/>
              <a:t>Clinigol</a:t>
            </a:r>
            <a:r>
              <a:rPr lang="en-GB" b="1" u="sng" dirty="0"/>
              <a:t> 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310C6F3-3726-351E-D4FF-C0AFF739726A}"/>
              </a:ext>
            </a:extLst>
          </p:cNvPr>
          <p:cNvCxnSpPr>
            <a:stCxn id="34" idx="3"/>
            <a:endCxn id="49" idx="0"/>
          </p:cNvCxnSpPr>
          <p:nvPr/>
        </p:nvCxnSpPr>
        <p:spPr>
          <a:xfrm>
            <a:off x="9788496" y="1953097"/>
            <a:ext cx="1295682" cy="4565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DD2246B-A7D8-8A67-DFE8-7C53722B5BDD}"/>
              </a:ext>
            </a:extLst>
          </p:cNvPr>
          <p:cNvCxnSpPr>
            <a:stCxn id="6" idx="0"/>
            <a:endCxn id="7" idx="1"/>
          </p:cNvCxnSpPr>
          <p:nvPr/>
        </p:nvCxnSpPr>
        <p:spPr>
          <a:xfrm rot="5400000" flipH="1" flipV="1">
            <a:off x="2049403" y="1501488"/>
            <a:ext cx="459706" cy="136292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D24D799-876A-70F9-8AA7-C269FC52D244}"/>
              </a:ext>
            </a:extLst>
          </p:cNvPr>
          <p:cNvSpPr/>
          <p:nvPr/>
        </p:nvSpPr>
        <p:spPr>
          <a:xfrm>
            <a:off x="4976033" y="4753262"/>
            <a:ext cx="3023017" cy="19037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err="1">
                <a:solidFill>
                  <a:schemeClr val="tx1"/>
                </a:solidFill>
              </a:rPr>
              <a:t>PROTACau</a:t>
            </a:r>
            <a:endParaRPr lang="en-GB" sz="20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KAT2A (</a:t>
            </a:r>
            <a:r>
              <a:rPr lang="en-GB" sz="2000" dirty="0" err="1">
                <a:solidFill>
                  <a:schemeClr val="tx1"/>
                </a:solidFill>
              </a:rPr>
              <a:t>Dyfarniad</a:t>
            </a:r>
            <a:r>
              <a:rPr lang="en-GB" sz="2000" dirty="0">
                <a:solidFill>
                  <a:schemeClr val="tx1"/>
                </a:solidFill>
              </a:rPr>
              <a:t> DPFS)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Targedau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eraill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heb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datgelu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Novel PROTAC has a two-front improvement">
            <a:extLst>
              <a:ext uri="{FF2B5EF4-FFF2-40B4-BE49-F238E27FC236}">
                <a16:creationId xmlns:a16="http://schemas.microsoft.com/office/drawing/2014/main" id="{1C22B7ED-7D68-60B8-E82B-92D7B0695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10062" r="9727" b="8414"/>
          <a:stretch>
            <a:fillRect/>
          </a:stretch>
        </p:blipFill>
        <p:spPr bwMode="auto">
          <a:xfrm>
            <a:off x="5311092" y="3589379"/>
            <a:ext cx="2343462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E0FDB2-CCF7-61D6-4D01-4D90170ABB77}"/>
              </a:ext>
            </a:extLst>
          </p:cNvPr>
          <p:cNvSpPr/>
          <p:nvPr/>
        </p:nvSpPr>
        <p:spPr>
          <a:xfrm>
            <a:off x="1551115" y="4753262"/>
            <a:ext cx="3157929" cy="19037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err="1">
                <a:solidFill>
                  <a:schemeClr val="tx1"/>
                </a:solidFill>
              </a:rPr>
              <a:t>Atalyddion</a:t>
            </a:r>
            <a:r>
              <a:rPr lang="en-GB" sz="1600" b="1" u="sng" dirty="0">
                <a:solidFill>
                  <a:schemeClr val="tx1"/>
                </a:solidFill>
              </a:rPr>
              <a:t> </a:t>
            </a:r>
            <a:r>
              <a:rPr lang="en-GB" sz="1600" b="1" u="sng" dirty="0" err="1">
                <a:solidFill>
                  <a:schemeClr val="tx1"/>
                </a:solidFill>
              </a:rPr>
              <a:t>Moleciwlau</a:t>
            </a:r>
            <a:r>
              <a:rPr lang="en-GB" sz="1600" b="1" u="sng" dirty="0">
                <a:solidFill>
                  <a:schemeClr val="tx1"/>
                </a:solidFill>
              </a:rPr>
              <a:t> Bach</a:t>
            </a:r>
          </a:p>
          <a:p>
            <a:r>
              <a:rPr lang="en-GB" sz="1400" dirty="0">
                <a:solidFill>
                  <a:schemeClr val="tx1"/>
                </a:solidFill>
              </a:rPr>
              <a:t>• </a:t>
            </a:r>
            <a:r>
              <a:rPr lang="en-GB" sz="1400" dirty="0" err="1">
                <a:solidFill>
                  <a:schemeClr val="tx1"/>
                </a:solidFill>
              </a:rPr>
              <a:t>Defnyddio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Cyffuriau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Lysosomaidd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ar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gyfer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Triniaethau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Eraill</a:t>
            </a:r>
            <a:r>
              <a:rPr lang="en-GB" sz="1400" dirty="0">
                <a:solidFill>
                  <a:schemeClr val="tx1"/>
                </a:solidFill>
              </a:rPr>
              <a:t> (ASAH1 - Glioblastoma)</a:t>
            </a:r>
          </a:p>
          <a:p>
            <a:r>
              <a:rPr lang="en-GB" sz="1400" dirty="0">
                <a:solidFill>
                  <a:schemeClr val="tx1"/>
                </a:solidFill>
              </a:rPr>
              <a:t>• </a:t>
            </a:r>
            <a:r>
              <a:rPr lang="en-GB" sz="1400" dirty="0" err="1">
                <a:solidFill>
                  <a:schemeClr val="tx1"/>
                </a:solidFill>
              </a:rPr>
              <a:t>Atalyddion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Cinasau</a:t>
            </a:r>
            <a:r>
              <a:rPr lang="en-GB" sz="1400" dirty="0">
                <a:solidFill>
                  <a:schemeClr val="tx1"/>
                </a:solidFill>
              </a:rPr>
              <a:t> (GAK – </a:t>
            </a:r>
            <a:r>
              <a:rPr lang="en-GB" sz="1400" dirty="0" err="1">
                <a:solidFill>
                  <a:schemeClr val="tx1"/>
                </a:solidFill>
              </a:rPr>
              <a:t>Canser</a:t>
            </a:r>
            <a:r>
              <a:rPr lang="en-GB" sz="1400" dirty="0">
                <a:solidFill>
                  <a:schemeClr val="tx1"/>
                </a:solidFill>
              </a:rPr>
              <a:t> y Colon </a:t>
            </a:r>
            <a:r>
              <a:rPr lang="en-GB" sz="1400" dirty="0" err="1">
                <a:solidFill>
                  <a:schemeClr val="tx1"/>
                </a:solidFill>
              </a:rPr>
              <a:t>a'r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Rhefr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  <a:p>
            <a:r>
              <a:rPr lang="en-GB" sz="1400" dirty="0">
                <a:solidFill>
                  <a:schemeClr val="tx1"/>
                </a:solidFill>
              </a:rPr>
              <a:t>• </a:t>
            </a:r>
            <a:r>
              <a:rPr lang="en-GB" sz="1400" dirty="0" err="1">
                <a:solidFill>
                  <a:schemeClr val="tx1"/>
                </a:solidFill>
              </a:rPr>
              <a:t>Targedau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eraill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heb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eu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datgelu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B4E4889-9EC3-3BAB-89E5-9BD570A0C5E6}"/>
              </a:ext>
            </a:extLst>
          </p:cNvPr>
          <p:cNvSpPr/>
          <p:nvPr/>
        </p:nvSpPr>
        <p:spPr>
          <a:xfrm>
            <a:off x="8207195" y="4753261"/>
            <a:ext cx="3023017" cy="19037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542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err="1">
                <a:solidFill>
                  <a:schemeClr val="tx1"/>
                </a:solidFill>
              </a:rPr>
              <a:t>Cyfansoddion</a:t>
            </a:r>
            <a:r>
              <a:rPr lang="en-GB" sz="2000" b="1" u="sng" dirty="0">
                <a:solidFill>
                  <a:schemeClr val="tx1"/>
                </a:solidFill>
              </a:rPr>
              <a:t> </a:t>
            </a:r>
            <a:r>
              <a:rPr lang="en-GB" sz="2000" b="1" u="sng" dirty="0" err="1">
                <a:solidFill>
                  <a:schemeClr val="tx1"/>
                </a:solidFill>
              </a:rPr>
              <a:t>sy’n</a:t>
            </a:r>
            <a:r>
              <a:rPr lang="en-GB" sz="2000" b="1" u="sng" dirty="0">
                <a:solidFill>
                  <a:schemeClr val="tx1"/>
                </a:solidFill>
              </a:rPr>
              <a:t> </a:t>
            </a:r>
            <a:r>
              <a:rPr lang="en-GB" sz="2000" b="1" u="sng" dirty="0" err="1">
                <a:solidFill>
                  <a:schemeClr val="tx1"/>
                </a:solidFill>
              </a:rPr>
              <a:t>Treiddio</a:t>
            </a:r>
            <a:r>
              <a:rPr lang="en-GB" sz="2000" b="1" u="sng" dirty="0">
                <a:solidFill>
                  <a:schemeClr val="tx1"/>
                </a:solidFill>
              </a:rPr>
              <a:t> </a:t>
            </a:r>
            <a:r>
              <a:rPr lang="en-GB" sz="2000" b="1" u="sng" dirty="0" err="1">
                <a:solidFill>
                  <a:schemeClr val="tx1"/>
                </a:solidFill>
              </a:rPr>
              <a:t>i’r</a:t>
            </a:r>
            <a:r>
              <a:rPr lang="en-GB" sz="2000" b="1" u="sng" dirty="0">
                <a:solidFill>
                  <a:schemeClr val="tx1"/>
                </a:solidFill>
              </a:rPr>
              <a:t> </a:t>
            </a:r>
            <a:r>
              <a:rPr lang="en-GB" sz="2000" b="1" u="sng" dirty="0" err="1">
                <a:solidFill>
                  <a:schemeClr val="tx1"/>
                </a:solidFill>
              </a:rPr>
              <a:t>Ymennydd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62E9-0488-7B30-59B1-66297B9E61FF}"/>
              </a:ext>
            </a:extLst>
          </p:cNvPr>
          <p:cNvSpPr txBox="1">
            <a:spLocks/>
          </p:cNvSpPr>
          <p:nvPr/>
        </p:nvSpPr>
        <p:spPr>
          <a:xfrm>
            <a:off x="3594903" y="15037"/>
            <a:ext cx="5559855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Expected Process and Available Aid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102" name="Picture 6" descr="Project management - Free business and finance icons">
            <a:extLst>
              <a:ext uri="{FF2B5EF4-FFF2-40B4-BE49-F238E27FC236}">
                <a16:creationId xmlns:a16="http://schemas.microsoft.com/office/drawing/2014/main" id="{A3F6428F-CA98-A826-5270-4C0F9465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36" y="1439584"/>
            <a:ext cx="1742739" cy="17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39139-7D32-840B-1EFB-1AE8B5A8EA98}"/>
              </a:ext>
            </a:extLst>
          </p:cNvPr>
          <p:cNvSpPr txBox="1"/>
          <p:nvPr/>
        </p:nvSpPr>
        <p:spPr>
          <a:xfrm>
            <a:off x="256122" y="3191908"/>
            <a:ext cx="4649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Collaboration Through Drug Discovery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Target Identification and feasibility 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funding + </a:t>
            </a:r>
            <a:r>
              <a:rPr lang="en-GB" dirty="0" err="1"/>
              <a:t>Cofunding</a:t>
            </a:r>
            <a:r>
              <a:rPr lang="en-GB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Assay Design/Upscaling.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Medchem</a:t>
            </a:r>
            <a:r>
              <a:rPr lang="en-GB" dirty="0"/>
              <a:t> expertise/input.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Larger Funding applications. (DPFS, MRC)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Outsourced screening. (~£15,000, SFU)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Hit identification and optimisation.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Late stage company involvement/spinout. 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7DE46-7091-9788-FC9D-3534702B5E1D}"/>
              </a:ext>
            </a:extLst>
          </p:cNvPr>
          <p:cNvSpPr txBox="1"/>
          <p:nvPr/>
        </p:nvSpPr>
        <p:spPr>
          <a:xfrm>
            <a:off x="6153714" y="3532349"/>
            <a:ext cx="447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Industrial Connections</a:t>
            </a:r>
            <a:endParaRPr lang="en-GB" sz="2400" dirty="0"/>
          </a:p>
        </p:txBody>
      </p:sp>
      <p:pic>
        <p:nvPicPr>
          <p:cNvPr id="4104" name="Picture 8" descr="Astex Pharmaceuticals | UK DRI">
            <a:extLst>
              <a:ext uri="{FF2B5EF4-FFF2-40B4-BE49-F238E27FC236}">
                <a16:creationId xmlns:a16="http://schemas.microsoft.com/office/drawing/2014/main" id="{DD3A5160-C716-8528-742E-BB9BAB59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11" y="4048716"/>
            <a:ext cx="2321341" cy="6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straZeneca Customer Story - Read how Wazoku helped drive innovation for  AstraZeneca">
            <a:extLst>
              <a:ext uri="{FF2B5EF4-FFF2-40B4-BE49-F238E27FC236}">
                <a16:creationId xmlns:a16="http://schemas.microsoft.com/office/drawing/2014/main" id="{D82DE2CF-07B2-EA4B-DE53-D800AF78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52" y="4080240"/>
            <a:ext cx="2540245" cy="63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X Pharma - French Corner at JP Morgan Week">
            <a:extLst>
              <a:ext uri="{FF2B5EF4-FFF2-40B4-BE49-F238E27FC236}">
                <a16:creationId xmlns:a16="http://schemas.microsoft.com/office/drawing/2014/main" id="{1F2F9159-D81F-BD04-5CAE-4AC342DD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58" y="4887143"/>
            <a:ext cx="2540245" cy="14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Draig Therapeutics Launches with $140 Million (£107 Million) Total  Investment to Advance its Portfolio of Next-Generation Therapies for Major  Neuropsychiatric Disorders - SV Health Investors">
            <a:extLst>
              <a:ext uri="{FF2B5EF4-FFF2-40B4-BE49-F238E27FC236}">
                <a16:creationId xmlns:a16="http://schemas.microsoft.com/office/drawing/2014/main" id="{D2E79EBB-FF70-5552-2FF8-470EB6E9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00" y="6004286"/>
            <a:ext cx="3588327" cy="6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ur Team - ReViral Ltd">
            <a:extLst>
              <a:ext uri="{FF2B5EF4-FFF2-40B4-BE49-F238E27FC236}">
                <a16:creationId xmlns:a16="http://schemas.microsoft.com/office/drawing/2014/main" id="{5DF62013-E435-D054-743C-F6C7ECB7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42" y="5052271"/>
            <a:ext cx="2124244" cy="7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69E9F2-A7CF-1A28-7A18-CC40388C5A09}"/>
              </a:ext>
            </a:extLst>
          </p:cNvPr>
          <p:cNvSpPr txBox="1"/>
          <p:nvPr/>
        </p:nvSpPr>
        <p:spPr>
          <a:xfrm>
            <a:off x="6232514" y="1405264"/>
            <a:ext cx="46493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Mentorship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Drug Metabolism &amp; Pharmacokinetics (DMPK) and other data interpretation.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Realistic development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Approval and regulatory conversations.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IP advice.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Entrepreneurship. </a:t>
            </a:r>
          </a:p>
          <a:p>
            <a:pPr algn="ctr"/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5FB86F6-7F1C-C818-E44C-7AB7AE131D7E}"/>
              </a:ext>
            </a:extLst>
          </p:cNvPr>
          <p:cNvSpPr/>
          <p:nvPr/>
        </p:nvSpPr>
        <p:spPr>
          <a:xfrm>
            <a:off x="3927079" y="3536733"/>
            <a:ext cx="791225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99F0A-ED3D-8DA9-7F3E-693087786AAE}"/>
              </a:ext>
            </a:extLst>
          </p:cNvPr>
          <p:cNvSpPr txBox="1"/>
          <p:nvPr/>
        </p:nvSpPr>
        <p:spPr>
          <a:xfrm>
            <a:off x="4533708" y="3594383"/>
            <a:ext cx="9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828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45D8A-1561-CA8A-60B5-740D9017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BB97-1F8A-D137-8751-22F498905B5B}"/>
              </a:ext>
            </a:extLst>
          </p:cNvPr>
          <p:cNvSpPr txBox="1">
            <a:spLocks/>
          </p:cNvSpPr>
          <p:nvPr/>
        </p:nvSpPr>
        <p:spPr>
          <a:xfrm>
            <a:off x="3690698" y="8042"/>
            <a:ext cx="5559855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Proses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Ddisgwyliedig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a’r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Cymorth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Sydd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Ar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Gael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102" name="Picture 6" descr="Project management - Free business and finance icons">
            <a:extLst>
              <a:ext uri="{FF2B5EF4-FFF2-40B4-BE49-F238E27FC236}">
                <a16:creationId xmlns:a16="http://schemas.microsoft.com/office/drawing/2014/main" id="{EE4940B3-9F0D-C997-6027-2AAEF8AC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36" y="1439584"/>
            <a:ext cx="1742739" cy="17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B055F-1431-E4AF-C242-EB585AF68DE0}"/>
              </a:ext>
            </a:extLst>
          </p:cNvPr>
          <p:cNvSpPr txBox="1"/>
          <p:nvPr/>
        </p:nvSpPr>
        <p:spPr>
          <a:xfrm>
            <a:off x="256122" y="3191908"/>
            <a:ext cx="46493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Cydweithio</a:t>
            </a:r>
            <a:r>
              <a:rPr lang="en-GB" b="1" dirty="0"/>
              <a:t> </a:t>
            </a:r>
            <a:r>
              <a:rPr lang="en-GB" b="1" dirty="0" err="1"/>
              <a:t>Trwy’r</a:t>
            </a:r>
            <a:r>
              <a:rPr lang="en-GB" b="1" dirty="0"/>
              <a:t> </a:t>
            </a:r>
            <a:r>
              <a:rPr lang="en-GB" b="1" dirty="0" err="1"/>
              <a:t>Biblinell</a:t>
            </a:r>
            <a:r>
              <a:rPr lang="en-GB" b="1" dirty="0"/>
              <a:t> </a:t>
            </a:r>
            <a:r>
              <a:rPr lang="en-GB" b="1" dirty="0" err="1"/>
              <a:t>Darganfod</a:t>
            </a:r>
            <a:r>
              <a:rPr lang="en-GB" b="1" dirty="0"/>
              <a:t> </a:t>
            </a:r>
            <a:r>
              <a:rPr lang="en-GB" b="1" dirty="0" err="1"/>
              <a:t>Cyffuriau</a:t>
            </a:r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dirty="0"/>
              <a:t>• </a:t>
            </a:r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targedau</a:t>
            </a:r>
            <a:r>
              <a:rPr lang="en-GB" dirty="0"/>
              <a:t> ac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dichonoldeb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• </a:t>
            </a:r>
            <a:r>
              <a:rPr lang="en-GB" dirty="0" err="1"/>
              <a:t>Symiau</a:t>
            </a:r>
            <a:r>
              <a:rPr lang="en-GB" dirty="0"/>
              <a:t> </a:t>
            </a:r>
            <a:r>
              <a:rPr lang="en-GB" dirty="0" err="1"/>
              <a:t>bach</a:t>
            </a:r>
            <a:r>
              <a:rPr lang="en-GB" dirty="0"/>
              <a:t> o </a:t>
            </a:r>
            <a:r>
              <a:rPr lang="en-GB" dirty="0" err="1"/>
              <a:t>gyllid</a:t>
            </a:r>
            <a:r>
              <a:rPr lang="en-GB" dirty="0"/>
              <a:t> + Cyd-</a:t>
            </a:r>
            <a:r>
              <a:rPr lang="en-GB" dirty="0" err="1"/>
              <a:t>gyllido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• </a:t>
            </a:r>
            <a:r>
              <a:rPr lang="en-GB" dirty="0" err="1"/>
              <a:t>Ehangu’r</a:t>
            </a:r>
            <a:r>
              <a:rPr lang="en-GB" dirty="0"/>
              <a:t> </a:t>
            </a:r>
            <a:r>
              <a:rPr lang="en-GB" dirty="0" err="1"/>
              <a:t>cwmpas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• </a:t>
            </a:r>
            <a:r>
              <a:rPr lang="en-GB" dirty="0" err="1"/>
              <a:t>Arbenigedd</a:t>
            </a:r>
            <a:r>
              <a:rPr lang="en-GB" dirty="0"/>
              <a:t>/</a:t>
            </a:r>
            <a:r>
              <a:rPr lang="en-GB" dirty="0" err="1"/>
              <a:t>mewnbwn</a:t>
            </a:r>
            <a:r>
              <a:rPr lang="en-GB" dirty="0"/>
              <a:t> </a:t>
            </a:r>
            <a:r>
              <a:rPr lang="en-GB" dirty="0" err="1"/>
              <a:t>Medchem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• </a:t>
            </a:r>
            <a:r>
              <a:rPr lang="en-GB" dirty="0" err="1"/>
              <a:t>Ceisiadau</a:t>
            </a:r>
            <a:r>
              <a:rPr lang="en-GB" dirty="0"/>
              <a:t> </a:t>
            </a:r>
            <a:r>
              <a:rPr lang="en-GB" dirty="0" err="1"/>
              <a:t>Cyllid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. (DPFS, MRC)</a:t>
            </a:r>
          </a:p>
          <a:p>
            <a:pPr algn="ctr"/>
            <a:r>
              <a:rPr lang="en-GB" dirty="0"/>
              <a:t>• </a:t>
            </a:r>
            <a:r>
              <a:rPr lang="en-GB" dirty="0" err="1"/>
              <a:t>Sgrinio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allanoli</a:t>
            </a:r>
            <a:r>
              <a:rPr lang="en-GB" dirty="0"/>
              <a:t>. (~£15,000, SFU)</a:t>
            </a:r>
          </a:p>
          <a:p>
            <a:pPr algn="ctr"/>
            <a:r>
              <a:rPr lang="en-GB" dirty="0"/>
              <a:t>• </a:t>
            </a:r>
            <a:r>
              <a:rPr lang="en-GB" dirty="0" err="1"/>
              <a:t>Adnabod</a:t>
            </a:r>
            <a:r>
              <a:rPr lang="en-GB" dirty="0"/>
              <a:t> ac </a:t>
            </a:r>
            <a:r>
              <a:rPr lang="en-GB" dirty="0" err="1"/>
              <a:t>optimeiddio</a:t>
            </a:r>
            <a:r>
              <a:rPr lang="en-GB" dirty="0"/>
              <a:t> </a:t>
            </a:r>
            <a:r>
              <a:rPr lang="en-GB" dirty="0" err="1"/>
              <a:t>darganfyddiadau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• </a:t>
            </a:r>
            <a:r>
              <a:rPr lang="en-GB" dirty="0" err="1"/>
              <a:t>Cysylltiad</a:t>
            </a:r>
            <a:r>
              <a:rPr lang="en-GB" dirty="0"/>
              <a:t>/</a:t>
            </a:r>
            <a:r>
              <a:rPr lang="en-GB" dirty="0" err="1"/>
              <a:t>sefydlu</a:t>
            </a:r>
            <a:r>
              <a:rPr lang="en-GB" dirty="0"/>
              <a:t> </a:t>
            </a:r>
            <a:r>
              <a:rPr lang="en-GB" dirty="0" err="1"/>
              <a:t>cwmni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cyfnod</a:t>
            </a:r>
            <a:r>
              <a:rPr lang="en-GB" dirty="0"/>
              <a:t> </a:t>
            </a:r>
            <a:r>
              <a:rPr lang="en-GB" dirty="0" err="1"/>
              <a:t>hwyr</a:t>
            </a:r>
            <a:r>
              <a:rPr lang="en-GB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7A872-EB11-381F-FF0B-E07E2F53D7F5}"/>
              </a:ext>
            </a:extLst>
          </p:cNvPr>
          <p:cNvSpPr txBox="1"/>
          <p:nvPr/>
        </p:nvSpPr>
        <p:spPr>
          <a:xfrm>
            <a:off x="6150888" y="3515014"/>
            <a:ext cx="447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Cysylltiadau</a:t>
            </a:r>
            <a:r>
              <a:rPr lang="en-GB" sz="2400" b="1" dirty="0"/>
              <a:t> </a:t>
            </a:r>
            <a:r>
              <a:rPr lang="en-GB" sz="2400" b="1" dirty="0" err="1"/>
              <a:t>gyda’r</a:t>
            </a:r>
            <a:r>
              <a:rPr lang="en-GB" sz="2400" b="1" dirty="0"/>
              <a:t> </a:t>
            </a:r>
            <a:r>
              <a:rPr lang="en-GB" sz="2400" b="1" dirty="0" err="1"/>
              <a:t>Diwydiant</a:t>
            </a:r>
            <a:endParaRPr lang="en-GB" sz="2400" dirty="0"/>
          </a:p>
        </p:txBody>
      </p:sp>
      <p:pic>
        <p:nvPicPr>
          <p:cNvPr id="4104" name="Picture 8" descr="Astex Pharmaceuticals | UK DRI">
            <a:extLst>
              <a:ext uri="{FF2B5EF4-FFF2-40B4-BE49-F238E27FC236}">
                <a16:creationId xmlns:a16="http://schemas.microsoft.com/office/drawing/2014/main" id="{9AD9E2CF-6DD4-82B3-094D-30D98E64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11" y="4048716"/>
            <a:ext cx="2321341" cy="6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straZeneca Customer Story - Read how Wazoku helped drive innovation for  AstraZeneca">
            <a:extLst>
              <a:ext uri="{FF2B5EF4-FFF2-40B4-BE49-F238E27FC236}">
                <a16:creationId xmlns:a16="http://schemas.microsoft.com/office/drawing/2014/main" id="{17C7429D-D94F-7ECA-C647-495F7AB9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52" y="4080240"/>
            <a:ext cx="2540245" cy="63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X Pharma - French Corner at JP Morgan Week">
            <a:extLst>
              <a:ext uri="{FF2B5EF4-FFF2-40B4-BE49-F238E27FC236}">
                <a16:creationId xmlns:a16="http://schemas.microsoft.com/office/drawing/2014/main" id="{E24501D7-DC91-2866-EF92-3A3A0BEF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58" y="4887143"/>
            <a:ext cx="2540245" cy="14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Draig Therapeutics Launches with $140 Million (£107 Million) Total  Investment to Advance its Portfolio of Next-Generation Therapies for Major  Neuropsychiatric Disorders - SV Health Investors">
            <a:extLst>
              <a:ext uri="{FF2B5EF4-FFF2-40B4-BE49-F238E27FC236}">
                <a16:creationId xmlns:a16="http://schemas.microsoft.com/office/drawing/2014/main" id="{4940D632-76B0-E8EE-BC7C-D8AA1F342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00" y="6004286"/>
            <a:ext cx="3588327" cy="6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ur Team - ReViral Ltd">
            <a:extLst>
              <a:ext uri="{FF2B5EF4-FFF2-40B4-BE49-F238E27FC236}">
                <a16:creationId xmlns:a16="http://schemas.microsoft.com/office/drawing/2014/main" id="{5C0DF54C-1B5D-D28D-59F3-89626460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42" y="5052271"/>
            <a:ext cx="2124244" cy="7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3D1918-F296-E4CF-D834-87997E9B1558}"/>
              </a:ext>
            </a:extLst>
          </p:cNvPr>
          <p:cNvSpPr txBox="1"/>
          <p:nvPr/>
        </p:nvSpPr>
        <p:spPr>
          <a:xfrm>
            <a:off x="6150888" y="1396596"/>
            <a:ext cx="46493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Mentoriaeth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Metabolaeth</a:t>
            </a:r>
            <a:r>
              <a:rPr lang="en-GB" dirty="0"/>
              <a:t> a </a:t>
            </a:r>
            <a:r>
              <a:rPr lang="en-GB" dirty="0" err="1"/>
              <a:t>Ffarmacocineteg</a:t>
            </a:r>
            <a:r>
              <a:rPr lang="en-GB" dirty="0"/>
              <a:t> </a:t>
            </a:r>
            <a:r>
              <a:rPr lang="en-GB" dirty="0" err="1"/>
              <a:t>Cyffuriau</a:t>
            </a:r>
            <a:r>
              <a:rPr lang="en-GB" dirty="0"/>
              <a:t> (DMPK) a </a:t>
            </a:r>
            <a:r>
              <a:rPr lang="en-GB" dirty="0" err="1"/>
              <a:t>dehongli</a:t>
            </a:r>
            <a:r>
              <a:rPr lang="en-GB" dirty="0"/>
              <a:t> data </a:t>
            </a:r>
            <a:r>
              <a:rPr lang="en-GB" dirty="0" err="1"/>
              <a:t>eraill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Canllawiau</a:t>
            </a:r>
            <a:r>
              <a:rPr lang="en-GB" dirty="0"/>
              <a:t> </a:t>
            </a:r>
            <a:r>
              <a:rPr lang="en-GB" dirty="0" err="1"/>
              <a:t>datblygu</a:t>
            </a:r>
            <a:r>
              <a:rPr lang="en-GB" dirty="0"/>
              <a:t> </a:t>
            </a:r>
            <a:r>
              <a:rPr lang="en-GB" dirty="0" err="1"/>
              <a:t>realistig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Sgyrsiau</a:t>
            </a:r>
            <a:r>
              <a:rPr lang="en-GB" dirty="0"/>
              <a:t> </a:t>
            </a:r>
            <a:r>
              <a:rPr lang="en-GB" dirty="0" err="1"/>
              <a:t>cymeradwyo</a:t>
            </a:r>
            <a:r>
              <a:rPr lang="en-GB" dirty="0"/>
              <a:t> a </a:t>
            </a:r>
            <a:r>
              <a:rPr lang="en-GB" dirty="0" err="1"/>
              <a:t>rheoleiddio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Cyngor</a:t>
            </a:r>
            <a:r>
              <a:rPr lang="en-GB" dirty="0"/>
              <a:t> 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Entrepreneuriaeth</a:t>
            </a:r>
            <a:r>
              <a:rPr lang="en-GB" dirty="0"/>
              <a:t>. </a:t>
            </a:r>
          </a:p>
          <a:p>
            <a:pPr algn="ctr"/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97D3C97-7920-B2BB-075B-F14FB34E0FAA}"/>
              </a:ext>
            </a:extLst>
          </p:cNvPr>
          <p:cNvSpPr/>
          <p:nvPr/>
        </p:nvSpPr>
        <p:spPr>
          <a:xfrm>
            <a:off x="3927079" y="3536733"/>
            <a:ext cx="791225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D9260-C4B5-DA70-9E66-08A82DFE4081}"/>
              </a:ext>
            </a:extLst>
          </p:cNvPr>
          <p:cNvSpPr txBox="1"/>
          <p:nvPr/>
        </p:nvSpPr>
        <p:spPr>
          <a:xfrm>
            <a:off x="4718203" y="3593904"/>
            <a:ext cx="930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/>
              <a:t>Dechrau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7481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2970-77C0-8B76-858A-4E8FC46D41A4}"/>
              </a:ext>
            </a:extLst>
          </p:cNvPr>
          <p:cNvSpPr txBox="1">
            <a:spLocks/>
          </p:cNvSpPr>
          <p:nvPr/>
        </p:nvSpPr>
        <p:spPr>
          <a:xfrm>
            <a:off x="3594903" y="15037"/>
            <a:ext cx="8586000" cy="127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Cardiff-MDI Collaborations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60710-8F12-3357-3A2B-674CCA02B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1" y="2444532"/>
            <a:ext cx="4129837" cy="167258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4A45A-F31A-7C9B-C3DB-1397527637EC}"/>
              </a:ext>
            </a:extLst>
          </p:cNvPr>
          <p:cNvSpPr txBox="1"/>
          <p:nvPr/>
        </p:nvSpPr>
        <p:spPr>
          <a:xfrm>
            <a:off x="1360522" y="3872460"/>
            <a:ext cx="2417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Strong Cancer </a:t>
            </a:r>
          </a:p>
          <a:p>
            <a:pPr algn="ctr"/>
            <a:r>
              <a:rPr lang="en-GB" sz="2400" b="1" dirty="0"/>
              <a:t>Biology Rationale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D23F0E-3631-4B6E-BE4C-9C7E4AB77874}"/>
              </a:ext>
            </a:extLst>
          </p:cNvPr>
          <p:cNvCxnSpPr>
            <a:cxnSpLocks/>
          </p:cNvCxnSpPr>
          <p:nvPr/>
        </p:nvCxnSpPr>
        <p:spPr>
          <a:xfrm>
            <a:off x="3977744" y="4252210"/>
            <a:ext cx="42518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E9EF8B-1C1C-74BE-B86B-B92F92C798AE}"/>
              </a:ext>
            </a:extLst>
          </p:cNvPr>
          <p:cNvSpPr txBox="1"/>
          <p:nvPr/>
        </p:nvSpPr>
        <p:spPr>
          <a:xfrm>
            <a:off x="8588000" y="3836711"/>
            <a:ext cx="189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Translational </a:t>
            </a:r>
          </a:p>
          <a:p>
            <a:pPr algn="ctr"/>
            <a:r>
              <a:rPr lang="en-GB" sz="2400" b="1" dirty="0"/>
              <a:t>Research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10834-7603-FA31-673B-86BF94F9D7D3}"/>
              </a:ext>
            </a:extLst>
          </p:cNvPr>
          <p:cNvSpPr txBox="1"/>
          <p:nvPr/>
        </p:nvSpPr>
        <p:spPr>
          <a:xfrm>
            <a:off x="312137" y="6360827"/>
            <a:ext cx="247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McphailD@cardiff.ac.uk</a:t>
            </a:r>
          </a:p>
        </p:txBody>
      </p:sp>
      <p:pic>
        <p:nvPicPr>
          <p:cNvPr id="3076" name="Picture 4" descr="Home - Cardiff Cancer Research Partnership">
            <a:extLst>
              <a:ext uri="{FF2B5EF4-FFF2-40B4-BE49-F238E27FC236}">
                <a16:creationId xmlns:a16="http://schemas.microsoft.com/office/drawing/2014/main" id="{671BBCFB-05DD-83B1-46DC-5B5B9458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3" y="4387306"/>
            <a:ext cx="3203164" cy="11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37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MAXON{974A6886-B058-498D-8366-4B808665AA4B}" val="RS|emf:w100,h100,setcolors,chiral_off,scale18.0,atsiz0.57143,atomFont:Microsoft Sans Serif-PLAIN-15,bondw0.18,bondl28.00,boldbondw10.00,bondHashSpacing0.15,marginSize10.00,wireThickness0.139,stickThickness0.1,ballRadius0.5,cpk,cv_inChain,valenceErrorVisible,amap,downwedge_mdl,wireframe,H_off,anybond_auto,transbg,aprop,coordBondStyle_arrow,coordBondStyleAtMulticenter_hashed"/>
  <p:tag name="CHEMAXON{37AC9DC8-E0E1-4DAC-A62F-DCDEE8C5E220}" val="MRV|eJylV1tr40YUfi/0Pwx6rkdzztyDvUvIUigkXej2oW9BsZWswLaCrNz+fb+RcpFkL3TVCBPp6Jvv&#10;fOcyFy0/P++24rFsDlW9X2UkVSbK/breVPu7VfZU7Tf102FBbDn7/OnXX5ZroDFif1hl39v2/izP&#10;n56e5Pp7uSue671c17usf3/2fKhGmCct6+YuZ6Uo/+fq8ls3ZlHtD22xX5cYdajODp3xsl4XbSfn&#10;By7yXdE8Vvu8h+e75rFnuyZ3rfiarHw+bLKPqC7w8hxjxW21LcVt3eyKVjySk4ol2d/EXbkvm6It&#10;N+LmBXYvWbJHJhCwEMurL/X6YVfu2+4Rhvumvi+b9uWyOrzZBlaxqdbtX+XtKjusiy0Ca6t2W749&#10;veMxIlmKRmyKtvj75R4QqD7b1A83CUdBqmXeQz6c5G9e3rTkJ8Qsr1LAFYZ+a5uH9UDjrt6W6wfk&#10;ADd/fFllOxoJKtp6d940xYtIdwlQkChYFFoURhRWFE4UXhRBFFEUpPDDewKAgCBACBgCiIAiwAg4&#10;Bo4TD3AMHAPHwLFDq23LlNk+/AvxVVy8Xn/iuhhdH88J9Xt3XaBteJUtlIxOKRsdRXZRWePEAqVV&#10;xip2VlllWAfYSPpgNAVnnDMmRA4Jh3/ekfM+BKW8NWJhpNGWVIhBK1KkIXdhJauhLaHIG2dAGRl3&#10;oXPqEw9M+ANf8Mmp0QYDPTP0BdsLGds8nCoIhtAUiY8U2GoWJFlrNtEyKe0gQB+Z3PFIg/hZWucQ&#10;mTPdTzsjtIxKOeU9wo/MHlFZqRVigCkaR1DrpNYew6JC0MYSENYNDUEYqRzZQDYGgiubfEXypAM8&#10;BiQ1BeOk18559gqsnl3KYJDsQlLC8GlMUu6k9dbFEBwyZpUPyRRiUmi11SoaG1Lq4dEEZExr4wJk&#10;ZOIl1d0jcEvAeQBAGtPwFFCkqF2gQGhQ1Mk6DDZOE/SlHC60tBrl0Sb6EC14fbKhNsp5qwhN4B2n&#10;clo2Gjgf0Vieg0mlS0/GahQ8ErR0OCRWU/Q+Kg6MkBIOoQ5sRguFbEOWYlbRI2NIO8qp/NAWwxTG&#10;dIrt2KnyR2T6iAx5gSlqlSaJJa0CakqphZgGkaZsJafWDDMSbCeEh5mznRK2wwSnycESeg0ZuDHI&#10;FuZTh1PoGAVhyiEem/wGzEeroN8hKjLUFSImekxdjXmJ+dzNPvAgs8qlkrjRupW/L1xD602930yN&#10;r2ZRbVbZDWXdOoe1+sCvS10m6mZTNtgIs/GoPA37ERGPidKCOY9Ij4nSsjuPyIyJ0uL9TnT+M0R2&#10;TJS2gHlEbkyUNpJ5RH5MlLajeUThKEczieKYKO2O86pGaszUbbLzNNG0ubvNeibXpL/7TX8m16TF&#10;+8PDTK5Jl/eHkJlc9jj1c6nciRDtzI6YdHt/vprJNWn4/pw2k2vS8/15b+bqOen6/tw4k2va9t35&#10;cybXtO3d/+CatH1/Jn7n4p/iMkdLKc/duCZd3x/RZ3K5E1wzty/2J7hmTiEOR1sY//cZ1BvGx4hl&#10;/vYd9f4VduqLC9bBl+Myx6fzp38Bx7avg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0dc33eb7c4cd600a4fa47dc"/>
  <p:tag name="FIGURESLIDEID" val="61e590b1-21d1-4055-82b7-c464e19137c1"/>
  <p:tag name="SELECTIONIDS" val="6b3a6388-8508-40e6-a369-8912c082ffb5"/>
  <p:tag name="TRANSPARENTBACKGROUND" val="true"/>
  <p:tag name="VERSION" val="1730388363142"/>
  <p:tag name="TITLE" val="Peptide"/>
  <p:tag name="CREATORNAME" val="Juan  Mareque-rivas"/>
  <p:tag name="DATEINSERTED" val="1730388410209"/>
  <p:tag name="DPI" val="300"/>
  <p:tag name="BIOJSON" val="{&quot;id&quot;:&quot;2411f5e0-a7ae-4835-927b-791bd84557fc&quot;,&quot;objects&quot;:{&quot;ccf38ad3-6c97-4b6e-9fbb-4c23255c79a8&quot;:{&quot;type&quot;:&quot;FIGURE_OBJECT&quot;,&quot;id&quot;:&quot;ccf38ad3-6c97-4b6e-9fbb-4c23255c79a8&quot;,&quot;parent&quot;:{&quot;type&quot;:&quot;CHILD&quot;,&quot;parentId&quot;:&quot;6b3a6388-8508-40e6-a369-8912c082ffb5&quot;,&quot;order&quot;:&quot;05&quot;},&quot;relativeTransform&quot;:{&quot;translate&quot;:{&quot;x&quot;:-550.4897164534435,&quot;y&quot;:-512.3308566855261},&quot;rotate&quot;:0,&quot;skewX&quot;:0,&quot;scale&quot;:{&quot;x&quot;:1,&quot;y&quot;:1}}},&quot;f3c38290-ea94-4681-b42d-24235714208a&quot;:{&quot;type&quot;:&quot;FIGURE_OBJECT&quot;,&quot;id&quot;:&quot;f3c38290-ea94-4681-b42d-24235714208a&quot;,&quot;parent&quot;:{&quot;type&quot;:&quot;CHILD&quot;,&quot;parentId&quot;:&quot;ccf38ad3-6c97-4b6e-9fbb-4c23255c79a8&quot;,&quot;order&quot;:&quot;05&quot;},&quot;relativeTransform&quot;:{&quot;translate&quot;:{&quot;x&quot;:499.82719870799514,&quot;y&quot;:-33.38406404124464},&quot;rotate&quot;:0}},&quot;7e83e72d-5fd7-465d-9b80-e8d1e935cdf0&quot;:{&quot;id&quot;:&quot;7e83e72d-5fd7-465d-9b80-e8d1e935cdf0&quot;,&quot;name&quot;:&quot;Polymeric micelle&quot;,&quot;displayName&quot;:&quot;&quot;,&quot;type&quot;:&quot;FIGURE_OBJECT&quot;,&quot;relativeTransform&quot;:{&quot;translate&quot;:{&quot;x&quot;:417.281579030879,&quot;y&quot;:705.503953899488},&quot;rotate&quot;:0,&quot;skewX&quot;:0,&quot;scale&quot;:{&quot;x&quot;:1,&quot;y&quot;:1}},&quot;image&quot;:{&quot;url&quot;:&quot;https://icons.biorender.com/biorender/5ddf0ba6d8d7a100044a0ed8/polymeric-micelle.png&quot;,&quot;fallbackUrl&quot;:&quot;https://res.cloudinary.com/dlcjuc3ej/image/upload/v1574898578/wwogox1yamjr0yskrlg8.svg#/keystone/api/icons/5ddf0ba6d8d7a100044a0ed8/polymeric-micelle.svg&quot;,&quot;isPremium&quot;:false,&quot;size&quot;:{&quot;x&quot;:100,&quot;y&quot;:97.28260869565217}},&quot;source&quot;:{&quot;id&quot;:&quot;5ddf0b68d8d7a100044a0ed6&quot;,&quot;type&quot;:&quot;ASSETS&quot;},&quot;isPremium&quot;:false,&quot;parent&quot;:{&quot;type&quot;:&quot;CHILD&quot;,&quot;parentId&quot;:&quot;f3c38290-ea94-4681-b42d-24235714208a&quot;,&quot;order&quot;:&quot;2&quot;},&quot;styles&quot;:{&quot;editable&quot;:[{&quot;styleName&quot;:&quot;MONOCHROME_COLOR&quot;,&quot;index&quot;:0,&quot;color&quot;:&quot;#000000&quot;},{&quot;styleName&quot;:&quot;GLOW&quot;,&quot;index&quot;:0,&quot;value&quot;:6},{&quot;styleName&quot;:&quot;SATURATE&quot;,&quot;index&quot;:0,&quot;value&quot;:140}]},&quot;opacity&quot;:1},&quot;d9ae860c-b6bb-4b44-b2a2-08d8e9455889&quot;:{&quot;id&quot;:&quot;d9ae860c-b6bb-4b44-b2a2-08d8e9455889&quot;,&quot;name&quot;:&quot;Gold particle&quot;,&quot;displayName&quot;:&quot;&quot;,&quot;type&quot;:&quot;FIGURE_OBJECT&quot;,&quot;relativeTransform&quot;:{&quot;translate&quot;:{&quot;x&quot;:417.2822762463475,&quot;y&quot;:705.5044360084283},&quot;rotate&quot;:0,&quot;skewX&quot;:0,&quot;scale&quot;:{&quot;x&quot;:0.4006519081580586,&quot;y&quot;:0.40065190815805857}},&quot;image&quot;:{&quot;url&quot;:&quot;https://icons.biorender.com/biorender/5c7eed6c23b47f3300933321/20190305214436/image/gold-particle.png&quot;,&quot;fallbackUrl&quot;:&quot;https://res.cloudinary.com/dlcjuc3ej/image/upload/v1551822276/vnzsfi76gr24bbu4zjee.svg#/keystone/api/icons/5c7eed6c23b47f3300933321/20190305214436/image/gold-particle.svg&quot;,&quot;isPremium&quot;:false,&quot;size&quot;:{&quot;x&quot;:100,&quot;y&quot;:100}},&quot;source&quot;:{&quot;id&quot;:&quot;5c7eed6c23b47f3300933321&quot;,&quot;type&quot;:&quot;ASSETS&quot;},&quot;isPremium&quot;:false,&quot;parent&quot;:{&quot;type&quot;:&quot;CHILD&quot;,&quot;parentId&quot;:&quot;f3c38290-ea94-4681-b42d-24235714208a&quot;,&quot;order&quot;:&quot;5&quot;},&quot;styles&quot;:{&quot;artboardLabels-hidden&quot;:[{&quot;styleName&quot;:&quot;MONOCHROME_COLOR&quot;,&quot;index&quot;:0,&quot;color&quot;:&quot;#C03830&quot;}]}},&quot;d122f2c2-95d0-43b1-8581-0461e3f05f0f&quot;:{&quot;id&quot;:&quot;d122f2c2-95d0-43b1-8581-0461e3f05f0f&quot;,&quot;name&quot;:&quot;Micelle (gemini)&quot;,&quot;displayName&quot;:&quot;&quot;,&quot;type&quot;:&quot;FIGURE_OBJECT&quot;,&quot;relativeTransform&quot;:{&quot;translate&quot;:{&quot;x&quot;:917.1091777516294,&quot;y&quot;:672.1200985444485},&quot;rotate&quot;:0,&quot;skewX&quot;:0,&quot;scale&quot;:{&quot;x&quot;:1.3116610077578117,&quot;y&quot;:1.3116610077578117}},&quot;image&quot;:{&quot;url&quot;:&quot;https://icons.biorender.com/biorender/5d079c056ca2f50400735541/micelle-gemini.png&quot;,&quot;fallbackUrl&quot;:&quot;https://res.cloudinary.com/dlcjuc3ej/image/upload/v1560779763/uaoy2a0f3ywvyqiimyps.svg#/keystone/api/icons/5d079c056ca2f50400735541/micelle-gemini.svg&quot;,&quot;isPremium&quot;:false,&quot;size&quot;:{&quot;x&quot;:100,&quot;y&quot;:100}},&quot;source&quot;:{&quot;id&quot;:&quot;5d079ba86ca2f50400735540&quot;,&quot;type&quot;:&quot;ASSETS&quot;},&quot;isPremium&quot;:false,&quot;parent&quot;:{&quot;type&quot;:&quot;CHILD&quot;,&quot;parentId&quot;:&quot;ccf38ad3-6c97-4b6e-9fbb-4c23255c79a8&quot;,&quot;order&quot;:&quot;1&quot;}},&quot;9c187821-60bc-49ba-bb34-cd45b9cb603e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9c187821-60bc-49ba-bb34-cd45b9cb60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2702603c-363a-4614-87e7-191ef1d32d59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2702603c-363a-4614-87e7-191ef1d32d5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97d03b5-a3ad-4c10-a96c-4efd099220c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97d03b5-a3ad-4c10-a96c-4efd099220cb&quot;:{&quot;type&quot;:&quot;FIGURE_OBJECT&quot;,&quot;id&quot;:&quot;f97d03b5-a3ad-4c10-a96c-4efd099220cb&quot;,&quot;parent&quot;:{&quot;type&quot;:&quot;CHILD&quot;,&quot;parentId&quot;:&quot;deaaaeb2-e99c-4b24-9bcf-ac7104ba0d4a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044f61e-cfbb-4b1a-b247-4a895e2c8beb&quot;:{&quot;type&quot;:&quot;FIGURE_OBJECT&quot;,&quot;id&quot;:&quot;0044f61e-cfbb-4b1a-b247-4a895e2c8beb&quot;,&quot;parent&quot;:{&quot;type&quot;:&quot;CHILD&quot;,&quot;parentId&quot;:&quot;deaaaeb2-e99c-4b24-9bcf-ac7104ba0d4a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fc618365-bd4b-42af-b8f6-035d52de12b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fc618365-bd4b-42af-b8f6-035d52de12b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23aa3a9-12c8-4e86-a4c5-d815ff30d9f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a23aa3a9-12c8-4e86-a4c5-d815ff30d9f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044f61e-cfbb-4b1a-b247-4a895e2c8beb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902a15-c5be-4a9c-9105-de75301fdaf5&quot;:{&quot;type&quot;:&quot;FIGURE_OBJECT&quot;,&quot;id&quot;:&quot;ba902a15-c5be-4a9c-9105-de75301fdaf5&quot;,&quot;parent&quot;:{&quot;type&quot;:&quot;CHILD&quot;,&quot;parentId&quot;:&quot;deaaaeb2-e99c-4b24-9bcf-ac7104ba0d4a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9a29d147-bfd6-4476-ad10-4fd74032d8d0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a29d147-bfd6-4476-ad10-4fd74032d8d0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fe3560a2-3f37-4693-9c92-ca9924645848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fe3560a2-3f37-4693-9c92-ca9924645848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ba902a15-c5be-4a9c-9105-de75301fdaf5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eaaaeb2-e99c-4b24-9bcf-ac7104ba0d4a&quot;:{&quot;type&quot;:&quot;FIGURE_OBJECT&quot;,&quot;id&quot;:&quot;deaaaeb2-e99c-4b24-9bcf-ac7104ba0d4a&quot;,&quot;parent&quot;:{&quot;type&quot;:&quot;CHILD&quot;,&quot;parentId&quot;:&quot;6b3a6388-8508-40e6-a369-8912c082ffb5&quot;,&quot;order&quot;:&quot;1&quot;},&quot;relativeTransform&quot;:{&quot;translate&quot;:{&quot;x&quot;:0,&quot;y&quot;:0},&quot;rotate&quot;:0,&quot;skewX&quot;:0,&quot;scale&quot;:{&quot;x&quot;:1,&quot;y&quot;:1}}},&quot;5936fa84-0e10-44b4-828d-2f8b3f1b1585&quot;:{&quot;type&quot;:&quot;FIGURE_OBJECT&quot;,&quot;id&quot;:&quot;5936fa84-0e10-44b4-828d-2f8b3f1b1585&quot;,&quot;parent&quot;:{&quot;type&quot;:&quot;CHILD&quot;,&quot;parentId&quot;:&quot;6b3a6388-8508-40e6-a369-8912c082ffb5&quot;,&quot;order&quot;:&quot;15&quot;},&quot;relativeTransform&quot;:{&quot;translate&quot;:{&quot;x&quot;:162.90867397522646,&quot;y&quot;:505.34948519344556},&quot;rotate&quot;:-1.4442076691824488,&quot;skewX&quot;:0,&quot;scale&quot;:{&quot;x&quot;:1,&quot;y&quot;:1.0000000000000007}}},&quot;94aae929-65c8-45d8-b924-5d8faf1992ae&quot;:{&quot;type&quot;:&quot;FIGURE_OBJECT&quot;,&quot;id&quot;:&quot;94aae929-65c8-45d8-b924-5d8faf1992ae&quot;,&quot;parent&quot;:{&quot;type&quot;:&quot;CHILD&quot;,&quot;parentId&quot;:&quot;5936fa84-0e10-44b4-828d-2f8b3f1b1585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caf11189-6997-4b5b-a354-a9346b0a7637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caf11189-6997-4b5b-a354-a9346b0a763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ba04b4e7-1c93-4a9b-b26f-eac95517b254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ba04b4e7-1c93-4a9b-b26f-eac95517b25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94aae929-65c8-45d8-b924-5d8faf1992a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44fccb-e01c-4832-abdd-586b00fba033&quot;:{&quot;type&quot;:&quot;FIGURE_OBJECT&quot;,&quot;id&quot;:&quot;7944fccb-e01c-4832-abdd-586b00fba033&quot;,&quot;parent&quot;:{&quot;type&quot;:&quot;CHILD&quot;,&quot;parentId&quot;:&quot;5936fa84-0e10-44b4-828d-2f8b3f1b1585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07e1e7a0-d67c-4460-828a-a4958ed2d1d3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07e1e7a0-d67c-4460-828a-a4958ed2d1d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d7c3512-727c-40a3-bdc7-4703260eb492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d7c3512-727c-40a3-bdc7-4703260eb492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7944fccb-e01c-4832-abdd-586b00fba033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a47f188-e554-4fd2-a2ca-b7882ce9d646&quot;:{&quot;type&quot;:&quot;FIGURE_OBJECT&quot;,&quot;id&quot;:&quot;3a47f188-e554-4fd2-a2ca-b7882ce9d646&quot;,&quot;parent&quot;:{&quot;type&quot;:&quot;CHILD&quot;,&quot;parentId&quot;:&quot;5936fa84-0e10-44b4-828d-2f8b3f1b1585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8e79a41f-05e5-44f9-84c2-cd89731d47fd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8e79a41f-05e5-44f9-84c2-cd89731d47f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a1f5ae0d-a6a1-4947-a2ed-1e61dbc25d2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a1f5ae0d-a6a1-4947-a2ed-1e61dbc25d2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3a47f188-e554-4fd2-a2ca-b7882ce9d6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c674f3fc-ec43-4e27-98b0-8039f95379b8&quot;:{&quot;type&quot;:&quot;FIGURE_OBJECT&quot;,&quot;id&quot;:&quot;c674f3fc-ec43-4e27-98b0-8039f95379b8&quot;,&quot;parent&quot;:{&quot;type&quot;:&quot;CHILD&quot;,&quot;parentId&quot;:&quot;6b3a6388-8508-40e6-a369-8912c082ffb5&quot;,&quot;order&quot;:&quot;2&quot;},&quot;relativeTransform&quot;:{&quot;translate&quot;:{&quot;x&quot;:684.6689854424246,&quot;y&quot;:407.4367706573601},&quot;rotate&quot;:-2.8851425753130573,&quot;skewX&quot;:8.326672684688667e-17,&quot;scale&quot;:{&quot;x&quot;:1.0000000000000004,&quot;y&quot;:1.0000000000000027}}},&quot;cf53120d-e7eb-4d4b-abdf-f4d17a355e64&quot;:{&quot;type&quot;:&quot;FIGURE_OBJECT&quot;,&quot;id&quot;:&quot;cf53120d-e7eb-4d4b-abdf-f4d17a355e64&quot;,&quot;parent&quot;:{&quot;type&quot;:&quot;CHILD&quot;,&quot;parentId&quot;:&quot;c674f3fc-ec43-4e27-98b0-8039f95379b8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0b053f46-8366-4abb-acb4-bf4807c8c2ad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0b053f46-8366-4abb-acb4-bf4807c8c2a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dc1e9a9c-95f7-4e1c-aba7-f929a5ffed0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dc1e9a9c-95f7-4e1c-aba7-f929a5ffed0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cf53120d-e7eb-4d4b-abdf-f4d17a355e64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7afba04-e7ec-4d04-a5d7-d7e1decd8d2e&quot;:{&quot;type&quot;:&quot;FIGURE_OBJECT&quot;,&quot;id&quot;:&quot;67afba04-e7ec-4d04-a5d7-d7e1decd8d2e&quot;,&quot;parent&quot;:{&quot;type&quot;:&quot;CHILD&quot;,&quot;parentId&quot;:&quot;c674f3fc-ec43-4e27-98b0-8039f95379b8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d42545e9-15e8-4ec5-971d-2438b7bf5591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d42545e9-15e8-4ec5-971d-2438b7bf5591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24f5efe-852c-4cc9-862e-95327d94498d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724f5efe-852c-4cc9-862e-95327d94498d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7afba04-e7ec-4d04-a5d7-d7e1decd8d2e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be0674c-b39a-4d6b-a474-8bd21d831ffd&quot;:{&quot;type&quot;:&quot;FIGURE_OBJECT&quot;,&quot;id&quot;:&quot;8be0674c-b39a-4d6b-a474-8bd21d831ffd&quot;,&quot;parent&quot;:{&quot;type&quot;:&quot;CHILD&quot;,&quot;parentId&quot;:&quot;c674f3fc-ec43-4e27-98b0-8039f95379b8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dbe458b3-d01f-4ba9-a96a-5aba9ada32e4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dbe458b3-d01f-4ba9-a96a-5aba9ada32e4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6e0f1238-c30b-4ba9-8b28-3d57560f244b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6e0f1238-c30b-4ba9-8b28-3d57560f244b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8be0674c-b39a-4d6b-a474-8bd21d831ffd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3b33bcbc-996a-4df1-a28d-56cfbd021e40&quot;:{&quot;type&quot;:&quot;FIGURE_OBJECT&quot;,&quot;id&quot;:&quot;3b33bcbc-996a-4df1-a28d-56cfbd021e40&quot;,&quot;parent&quot;:{&quot;type&quot;:&quot;CHILD&quot;,&quot;parentId&quot;:&quot;6b3a6388-8508-40e6-a369-8912c082ffb5&quot;,&quot;order&quot;:&quot;25&quot;},&quot;relativeTransform&quot;:{&quot;translate&quot;:{&quot;x&quot;:620.7422651367306,&quot;y&quot;:-146.91070904229085},&quot;rotate&quot;:1.8538124430334175,&quot;skewX&quot;:3.8857805861880444e-16,&quot;scale&quot;:{&quot;x&quot;:1.0000000000000004,&quot;y&quot;:1.000000000000004}}},&quot;f5e04103-607c-4985-ad58-ccec0f244992&quot;:{&quot;type&quot;:&quot;FIGURE_OBJECT&quot;,&quot;id&quot;:&quot;f5e04103-607c-4985-ad58-ccec0f244992&quot;,&quot;parent&quot;:{&quot;type&quot;:&quot;CHILD&quot;,&quot;parentId&quot;:&quot;3b33bcbc-996a-4df1-a28d-56cfbd021e40&quot;,&quot;order&quot;:&quot;2&quot;},&quot;relativeTransform&quot;:{&quot;translate&quot;:{&quot;x&quot;:18.328999999999667,&quot;y&quot;:-1.1289999999998557},&quot;rotate&quot;:-6.661338147750939e-16,&quot;skewX&quot;:0,&quot;scale&quot;:{&quot;x&quot;:1,&quot;y&quot;:1}}},&quot;61ff5a26-acbf-4123-ab1f-dc3856d6328a&quot;:{&quot;relativeTransform&quot;:{&quot;translate&quot;:{&quot;x&quot;:327.1505687180271,&quot;y&quot;:90.22043991186766},&quot;rotate&quot;:-0.4154862559685853,&quot;skewX&quot;:0,&quot;scale&quot;:{&quot;x&quot;:1,&quot;y&quot;:1}},&quot;type&quot;:&quot;FIGURE_OBJECT&quot;,&quot;id&quot;:&quot;61ff5a26-acbf-4123-ab1f-dc3856d6328a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8c0907f8-f97f-4d68-87b3-2be3f688ac3e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8c0907f8-f97f-4d68-87b3-2be3f688ac3e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5e04103-607c-4985-ad58-ccec0f244992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b486642-6649-4bb7-8cec-6453b7b34146&quot;:{&quot;type&quot;:&quot;FIGURE_OBJECT&quot;,&quot;id&quot;:&quot;0b486642-6649-4bb7-8cec-6453b7b34146&quot;,&quot;parent&quot;:{&quot;type&quot;:&quot;CHILD&quot;,&quot;parentId&quot;:&quot;3b33bcbc-996a-4df1-a28d-56cfbd021e40&quot;,&quot;order&quot;:&quot;5&quot;},&quot;relativeTransform&quot;:{&quot;translate&quot;:{&quot;x&quot;:-3.1391954172195327,&quot;y&quot;:222.43767703280395},&quot;rotate&quot;:-0.6059909466643836,&quot;skewX&quot;:0,&quot;scale&quot;:{&quot;x&quot;:0.9999999999999999,&quot;y&quot;:1.0000000000000007}}},&quot;b43eab14-6364-4ac7-adc7-5a9d7c7a2d89&quot;:{&quot;relativeTransform&quot;:{&quot;translate&quot;:{&quot;x&quot;:323.3866923253029,&quot;y&quot;:86.774692849599},&quot;rotate&quot;:-0.4128683118459036,&quot;skewX&quot;:0,&quot;scale&quot;:{&quot;x&quot;:1.0000000000000002,&quot;y&quot;:0.9999999999999993}},&quot;type&quot;:&quot;FIGURE_OBJECT&quot;,&quot;id&quot;:&quot;b43eab14-6364-4ac7-adc7-5a9d7c7a2d89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9c4c1c8f-3bdc-49b5-a176-b9f42ef43615&quot;:{&quot;relativeTransform&quot;:{&quot;translate&quot;:{&quot;x&quot;:342.63168122746873,&quot;y&quot;:84.71124060593792},&quot;rotate&quot;:2.220446049250313e-16,&quot;skewX&quot;:0,&quot;scale&quot;:{&quot;x&quot;:1,&quot;y&quot;:1}},&quot;type&quot;:&quot;FIGURE_OBJECT&quot;,&quot;id&quot;:&quot;9c4c1c8f-3bdc-49b5-a176-b9f42ef43615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b486642-6649-4bb7-8cec-6453b7b34146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0a4eac32-0714-4855-89c1-39fa6bc25afa&quot;:{&quot;type&quot;:&quot;FIGURE_OBJECT&quot;,&quot;id&quot;:&quot;0a4eac32-0714-4855-89c1-39fa6bc25afa&quot;,&quot;parent&quot;:{&quot;type&quot;:&quot;CHILD&quot;,&quot;parentId&quot;:&quot;3b33bcbc-996a-4df1-a28d-56cfbd021e40&quot;,&quot;order&quot;:&quot;7&quot;},&quot;relativeTransform&quot;:{&quot;translate&quot;:{&quot;x&quot;:262.5264030435137,&quot;y&quot;:-229.71265163199158},&quot;rotate&quot;:0.9230564029606073,&quot;skewX&quot;:5.55111512312578e-17,&quot;scale&quot;:{&quot;x&quot;:1.0000000000000002,&quot;y&quot;:1.0000000000000004}}},&quot;6e41d849-785e-4d19-b15f-d0814ba0e5b3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6e41d849-785e-4d19-b15f-d0814ba0e5b3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89fed6b-7539-4e79-91d7-f4f409dfa9b7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189fed6b-7539-4e79-91d7-f4f409dfa9b7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0a4eac32-0714-4855-89c1-39fa6bc25afa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2af0e2-c613-476c-ae1d-c7cd534a73d0&quot;:{&quot;type&quot;:&quot;FIGURE_OBJECT&quot;,&quot;id&quot;:&quot;122af0e2-c613-476c-ae1d-c7cd534a73d0&quot;,&quot;parent&quot;:{&quot;type&quot;:&quot;CHILD&quot;,&quot;parentId&quot;:&quot;deaaaeb2-e99c-4b24-9bcf-ac7104ba0d4a&quot;,&quot;order&quot;:&quot;8&quot;},&quot;relativeTransform&quot;:{&quot;translate&quot;:{&quot;x&quot;:436.8032781700317,&quot;y&quot;:-237.93839102379923},&quot;rotate&quot;:1.3596840000378536,&quot;skewX&quot;:0,&quot;scale&quot;:{&quot;x&quot;:1,&quot;y&quot;:1.0000000000000002}}},&quot;9b3d5b93-48f2-4c18-ba92-a05b2c61d0a7&quot;:{&quot;relativeTransform&quot;:{&quot;translate&quot;:{&quot;x&quot;:318.2491850966395,&quot;y&quot;:94.28727223398764},&quot;rotate&quot;:-0.6226217339121114,&quot;skewX&quot;:0,&quot;scale&quot;:{&quot;x&quot;:1,&quot;y&quot;:1}},&quot;type&quot;:&quot;FIGURE_OBJECT&quot;,&quot;id&quot;:&quot;9b3d5b93-48f2-4c18-ba92-a05b2c61d0a7&quot;,&quot;opacity&quot;:1,&quot;path&quot;:{&quot;type&quot;:&quot;POLY_LINE&quot;,&quot;points&quot;:[{&quot;x&quot;:-3.707850356208509,&quot;y&quot;:-17.18121205868008},{&quot;x&quot;:4.084088018171324,&quot;y&quot;:-12.637900565960843},{&quot;x&quot;:4.084088018171305,&quot;y&quot;:-5.9489442201308576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a(135, 66, 144, 1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79348d99-02d5-4ca0-b9f0-af97c55b0520&quot;:{&quot;relativeTransform&quot;:{&quot;translate&quot;:{&quot;x&quot;:337.0552178175224,&quot;y&quot;:84.83839688424511},&quot;rotate&quot;:-0.20039520959589713,&quot;skewX&quot;:1.6653345369377356e-16,&quot;scale&quot;:{&quot;x&quot;:0.9999999999999998,&quot;y&quot;:0.9999999999999998}},&quot;type&quot;:&quot;FIGURE_OBJECT&quot;,&quot;id&quot;:&quot;79348d99-02d5-4ca0-b9f0-af97c55b0520&quot;,&quot;opacity&quot;:1,&quot;path&quot;:{&quot;type&quot;:&quot;POLY_LINE&quot;,&quot;points&quot;:[{&quot;x&quot;:-3.707850356208509,&quot;y&quot;:-17.18121205868008},{&quot;x&quot;:4.084088018171324,&quot;y&quot;:-12.637900565960843},{&quot;x&quot;:-3.390626260497675,&quot;y&quot;:0.7029925151247046},{&quot;x&quot;:2.692686046047071,&quot;y&quot;:7.7733026104925305},{&quot;x&quot;:-3.313706787183747,&quot;y&quot;:14.47225370564288},{&quot;x&quot;:2.3503549393763112,&quot;y&quot;:19.972900134415994}],&quot;closed&quot;:false},&quot;pathStyles&quot;:[{&quot;type&quot;:&quot;FILL&quot;,&quot;fillStyle&quot;:&quot;transparent&quot;},{&quot;type&quot;:&quot;STROKE&quot;,&quot;strokeStyle&quot;:&quot;rgb(130, 64, 152)&quot;,&quot;lineWidth&quot;:1.8178722235005444,&quot;lineJoin&quot;:&quot;round&quot;}],&quot;pathSmoothing&quot;:{&quot;type&quot;:&quot;CATMULL_SMOOTHING&quot;,&quot;smoothing&quot;:0.2},&quot;pathMarkers&quot;:{&quot;markerStart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AUTO_START_REVERSE&quot;},&quot;name&quot;:&quot;rounded-end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0.5,&quot;y&quot;:0,&quot;isEndPoint&quot;:true},{&quot;x&quot;:-0.49999999999999994,&quot;y&quot;:0.2761423749153967,&quot;isEndPoint&quot;:false},{&quot;x&quot;:-0.2761423749153966,&quot;y&quot;:0.5,&quot;isEndPoint&quot;:false},{&quot;x&quot;:3.061616997868383e-17,&quot;y&quot;:0.5,&quot;isEndPoint&quot;:true},{&quot;x&quot;:0.2761423749153967,&quot;y&quot;:0.5,&quot;isEndPoint&quot;:false},{&quot;x&quot;:0.5,&quot;y&quot;:0.27614237491539667,&quot;isEndPoint&quot;:false},{&quot;x&quot;:0.5,&quot;y&quot;:0,&quot;isEndPoint&quot;:true},{&quot;x&quot;:0.5,&quot;y&quot;:-0.27614237491539667,&quot;isEndPoint&quot;:false},{&quot;x&quot;:0.2761423749153967,&quot;y&quot;:-0.5,&quot;isEndPoint&quot;:false},{&quot;x&quot;:3.061616997868383e-17,&quot;y&quot;:-0.5,&quot;isEndPoint&quot;:true},{&quot;x&quot;:-0.2761423749153966,&quot;y&quot;:-0.5,&quot;isEndPoint&quot;:false},{&quot;x&quot;:-0.49999999999999994,&quot;y&quot;:-0.2761423749153967,&quot;isEndPoint&quot;:false},{&quot;x&quot;:-0.5,&quot;y&quot;:-6.123233995736766e-17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122af0e2-c613-476c-ae1d-c7cd534a73d0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,&quot;name&quot;:&quot;Polyethylene glycol (simple)&quot;,&quot;displayName&quot;:&quot;Polyethylene glycol (simple)&quot;,&quot;source&quot;:{&quot;id&quot;:&quot;6490dc24cf6f458a8023593a&quot;,&quot;type&quot;:&quot;ASSETS&quot;},&quot;isPremium&quot;:false},&quot;12bc8bb7-1c36-4bd6-8036-8fc0d35dec18&quot;:{&quot;type&quot;:&quot;FIGURE_OBJECT&quot;,&quot;id&quot;:&quot;12bc8bb7-1c36-4bd6-8036-8fc0d35dec18&quot;,&quot;parent&quot;:{&quot;type&quot;:&quot;CHILD&quot;,&quot;parentId&quot;:&quot;6b3a6388-8508-40e6-a369-8912c082ffb5&quot;,&quot;order&quot;:&quot;3&quot;},&quot;relativeTransform&quot;:{&quot;translate&quot;:{&quot;x&quot;:254.87926545111225,&quot;y&quot;:92.56348200065241},&quot;rotate&quot;:-0.8266345715798304,&quot;skewX&quot;:-5.551115123125785e-17,&quot;scale&quot;:{&quot;x&quot;:0.9999999999999998,&quot;y&quot;:1.0000000000000007}}},&quot;fe331972-d397-4062-a7b5-909c461d06cb&quot;:{&quot;id&quot;:&quot;fe331972-d397-4062-a7b5-909c461d06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2bc8bb7-1c36-4bd6-8036-8fc0d35dec18&quot;,&quot;order&quot;:&quot;2&quot;}},&quot;0f6f6bb3-6124-4726-b1f1-6b47668dbb3a&quot;:{&quot;type&quot;:&quot;FIGURE_OBJECT&quot;,&quot;id&quot;:&quot;0f6f6bb3-6124-4726-b1f1-6b47668dbb3a&quot;,&quot;parent&quot;:{&quot;type&quot;:&quot;CHILD&quot;,&quot;parentId&quot;:&quot;12bc8bb7-1c36-4bd6-8036-8fc0d35dec18&quot;,&quot;order&quot;:&quot;5&quot;},&quot;relativeTransform&quot;:{&quot;translate&quot;:{&quot;x&quot;:-166.3163909852904,&quot;y&quot;:-354.45404081835784},&quot;rotate&quot;:0.35543224966670234}},&quot;422c220e-2c8e-45c7-948d-44e05609ee54&quot;:{&quot;id&quot;:&quot;422c220e-2c8e-45c7-948d-44e05609ee54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0f6f6bb3-6124-4726-b1f1-6b47668dbb3a&quot;,&quot;order&quot;:&quot;2&quot;}},&quot;a72fbded-8a80-4110-a40e-737259d9aae2&quot;:{&quot;type&quot;:&quot;FIGURE_OBJECT&quot;,&quot;id&quot;:&quot;a72fbded-8a80-4110-a40e-737259d9aae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0f6f6bb3-6124-4726-b1f1-6b47668dbb3a&quot;,&quot;order&quot;:&quot;5&quot;}},&quot;d36dcbf0-31b5-44da-9b65-8cb6402cbcc6&quot;:{&quot;id&quot;:&quot;d36dcbf0-31b5-44da-9b65-8cb6402cbcc6&quot;,&quot;name&quot;:&quot;Fatty acid (unsaturated)&quot;,&quot;displayName&quot;:&quot;&quot;,&quot;type&quot;:&quot;FIGURE_OBJECT&quot;,&quot;relativeTransform&quot;:{&quot;translate&quot;:{&quot;x&quot;:347.8001493358029,&quot;y&quot;:128.29610659415619},&quot;rotate&quot;:0.36041169911949233,&quot;skewX&quot;:1.2665743601015763e-15,&quot;scale&quot;:{&quot;x&quot;:0.6452627187262265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b3a6388-8508-40e6-a369-8912c082ffb5&quot;,&quot;order&quot;:&quot;5&quot;}},&quot;e6c704d9-d6a7-4c30-962f-f43c05fa6f25&quot;:{&quot;type&quot;:&quot;FIGURE_OBJECT&quot;,&quot;id&quot;:&quot;e6c704d9-d6a7-4c30-962f-f43c05fa6f25&quot;,&quot;parent&quot;:{&quot;type&quot;:&quot;CHILD&quot;,&quot;parentId&quot;:&quot;6b3a6388-8508-40e6-a369-8912c082ffb5&quot;,&quot;order&quot;:&quot;55&quot;},&quot;relativeTransform&quot;:{&quot;translate&quot;:{&quot;x&quot;:22.12463529295769,&quot;y&quot;:-221.64077117111006},&quot;rotate&quot;:-0.011954963916347313,&quot;skewX&quot;:9.818534874028744e-16,&quot;scale&quot;:{&quot;x&quot;:0.9999999999999992,&quot;y&quot;:1.0000000000000007}}},&quot;f13a3c0e-be46-400b-89e1-995111ace7fc&quot;:{&quot;id&quot;:&quot;f13a3c0e-be46-400b-89e1-995111ace7fc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e6c704d9-d6a7-4c30-962f-f43c05fa6f25&quot;,&quot;order&quot;:&quot;2&quot;}},&quot;638f530b-3ba5-4997-a848-6d384aa7278f&quot;:{&quot;type&quot;:&quot;FIGURE_OBJECT&quot;,&quot;id&quot;:&quot;638f530b-3ba5-4997-a848-6d384aa7278f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e6c704d9-d6a7-4c30-962f-f43c05fa6f25&quot;,&quot;order&quot;:&quot;5&quot;}},&quot;998aced8-a078-423d-9fa6-c8fcaa10ce36&quot;:{&quot;type&quot;:&quot;FIGURE_OBJECT&quot;,&quot;id&quot;:&quot;998aced8-a078-423d-9fa6-c8fcaa10ce36&quot;,&quot;parent&quot;:{&quot;type&quot;:&quot;CHILD&quot;,&quot;parentId&quot;:&quot;6b3a6388-8508-40e6-a369-8912c082ffb5&quot;,&quot;order&quot;:&quot;6&quot;},&quot;relativeTransform&quot;:{&quot;translate&quot;:{&quot;x&quot;:291.36186690124754,&quot;y&quot;:260.20522840849674},&quot;rotate&quot;:-2.4743165793857678,&quot;skewX&quot;:-5.551115123125783e-17,&quot;scale&quot;:{&quot;x&quot;:1,&quot;y&quot;:1.0000000000000009}}},&quot;3e495037-422b-4f8b-9280-f3cb78d6d610&quot;:{&quot;id&quot;:&quot;3e495037-422b-4f8b-9280-f3cb78d6d610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98aced8-a078-423d-9fa6-c8fcaa10ce36&quot;,&quot;order&quot;:&quot;2&quot;}},&quot;ac0d0637-63ec-41c9-8ec1-beffd9d04197&quot;:{&quot;type&quot;:&quot;FIGURE_OBJECT&quot;,&quot;id&quot;:&quot;ac0d0637-63ec-41c9-8ec1-beffd9d04197&quot;,&quot;parent&quot;:{&quot;type&quot;:&quot;CHILD&quot;,&quot;parentId&quot;:&quot;998aced8-a078-423d-9fa6-c8fcaa10ce36&quot;,&quot;order&quot;:&quot;5&quot;},&quot;relativeTransform&quot;:{&quot;translate&quot;:{&quot;x&quot;:-166.3163909852904,&quot;y&quot;:-354.45404081835784},&quot;rotate&quot;:0.35543224966670234}},&quot;ae10d977-bd83-40f7-9fef-1dbc37d292f5&quot;:{&quot;id&quot;:&quot;ae10d977-bd83-40f7-9fef-1dbc37d292f5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ac0d0637-63ec-41c9-8ec1-beffd9d04197&quot;,&quot;order&quot;:&quot;2&quot;}},&quot;a131d7dc-8c67-44b9-a8e8-7e8f0ac7b88b&quot;:{&quot;type&quot;:&quot;FIGURE_OBJECT&quot;,&quot;id&quot;:&quot;a131d7dc-8c67-44b9-a8e8-7e8f0ac7b88b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ac0d0637-63ec-41c9-8ec1-beffd9d04197&quot;,&quot;order&quot;:&quot;5&quot;}},&quot;845e621e-fdc9-43d5-ac1d-0e82062f1088&quot;:{&quot;type&quot;:&quot;FIGURE_OBJECT&quot;,&quot;id&quot;:&quot;845e621e-fdc9-43d5-ac1d-0e82062f1088&quot;,&quot;parent&quot;:{&quot;type&quot;:&quot;CHILD&quot;,&quot;parentId&quot;:&quot;6b3a6388-8508-40e6-a369-8912c082ffb5&quot;,&quot;order&quot;:&quot;65&quot;},&quot;relativeTransform&quot;:{&quot;translate&quot;:{&quot;x&quot;:412.2388381447887,&quot;y&quot;:275.41483924935363},&quot;rotate&quot;:2.925050588983937,&quot;skewX&quot;:-3.330669073875469e-16,&quot;scale&quot;:{&quot;x&quot;:1,&quot;y&quot;:1.0000000000000022}}},&quot;26c1a2d0-63d1-4bce-8009-893b5b36ced2&quot;:{&quot;id&quot;:&quot;26c1a2d0-63d1-4bce-8009-893b5b36ced2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845e621e-fdc9-43d5-ac1d-0e82062f1088&quot;,&quot;order&quot;:&quot;2&quot;}},&quot;c8c118b7-cbcf-4f9d-b9ce-adf0aede7c25&quot;:{&quot;type&quot;:&quot;FIGURE_OBJECT&quot;,&quot;id&quot;:&quot;c8c118b7-cbcf-4f9d-b9ce-adf0aede7c25&quot;,&quot;parent&quot;:{&quot;type&quot;:&quot;CHILD&quot;,&quot;parentId&quot;:&quot;845e621e-fdc9-43d5-ac1d-0e82062f1088&quot;,&quot;order&quot;:&quot;5&quot;},&quot;relativeTransform&quot;:{&quot;translate&quot;:{&quot;x&quot;:-166.3163909852904,&quot;y&quot;:-354.45404081835784},&quot;rotate&quot;:0.35543224966670234}},&quot;dc59afb8-e25c-4bd1-b12e-f2573593d9e7&quot;:{&quot;id&quot;:&quot;dc59afb8-e25c-4bd1-b12e-f2573593d9e7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c8c118b7-cbcf-4f9d-b9ce-adf0aede7c25&quot;,&quot;order&quot;:&quot;2&quot;}},&quot;6ad22cf0-3bd9-43e6-9c23-e305f3d19dd8&quot;:{&quot;type&quot;:&quot;FIGURE_OBJECT&quot;,&quot;id&quot;:&quot;6ad22cf0-3bd9-43e6-9c23-e305f3d19dd8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c8c118b7-cbcf-4f9d-b9ce-adf0aede7c25&quot;,&quot;order&quot;:&quot;5&quot;}},&quot;1f87611d-9dcd-4127-9f44-1466f49a55b3&quot;:{&quot;type&quot;:&quot;FIGURE_OBJECT&quot;,&quot;id&quot;:&quot;1f87611d-9dcd-4127-9f44-1466f49a55b3&quot;,&quot;parent&quot;:{&quot;type&quot;:&quot;CHILD&quot;,&quot;parentId&quot;:&quot;6b3a6388-8508-40e6-a369-8912c082ffb5&quot;,&quot;order&quot;:&quot;7&quot;},&quot;relativeTransform&quot;:{&quot;translate&quot;:{&quot;x&quot;:491.1361401538858,&quot;y&quot;:204.51476468462099},&quot;rotate&quot;:2.049233148174017,&quot;skewX&quot;:-4.440892098500626e-16,&quot;scale&quot;:{&quot;x&quot;:1,&quot;y&quot;:1.0000000000000027}}},&quot;5408779a-67f5-4481-84fa-fea1f31e9e98&quot;:{&quot;id&quot;:&quot;5408779a-67f5-4481-84fa-fea1f31e9e9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1f87611d-9dcd-4127-9f44-1466f49a55b3&quot;,&quot;order&quot;:&quot;2&quot;}},&quot;6a76aad7-8337-47dc-a930-c40ff8365cf0&quot;:{&quot;type&quot;:&quot;FIGURE_OBJECT&quot;,&quot;id&quot;:&quot;6a76aad7-8337-47dc-a930-c40ff8365cf0&quot;,&quot;parent&quot;:{&quot;type&quot;:&quot;CHILD&quot;,&quot;parentId&quot;:&quot;1f87611d-9dcd-4127-9f44-1466f49a55b3&quot;,&quot;order&quot;:&quot;5&quot;},&quot;relativeTransform&quot;:{&quot;translate&quot;:{&quot;x&quot;:-166.3163909852904,&quot;y&quot;:-354.45404081835784},&quot;rotate&quot;:0.35543224966670234}},&quot;5c4edbf6-f8a0-469d-97f1-5ac5d505f2e9&quot;:{&quot;id&quot;:&quot;5c4edbf6-f8a0-469d-97f1-5ac5d505f2e9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6a76aad7-8337-47dc-a930-c40ff8365cf0&quot;,&quot;order&quot;:&quot;2&quot;}},&quot;5a59c703-6773-4c47-b544-577c4d8b3d4e&quot;:{&quot;type&quot;:&quot;FIGURE_OBJECT&quot;,&quot;id&quot;:&quot;5a59c703-6773-4c47-b544-577c4d8b3d4e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6a76aad7-8337-47dc-a930-c40ff8365cf0&quot;,&quot;order&quot;:&quot;5&quot;}},&quot;94170c9a-fd1b-491c-b497-720f56523ab9&quot;:{&quot;type&quot;:&quot;FIGURE_OBJECT&quot;,&quot;id&quot;:&quot;94170c9a-fd1b-491c-b497-720f56523ab9&quot;,&quot;parent&quot;:{&quot;type&quot;:&quot;CHILD&quot;,&quot;parentId&quot;:&quot;6b3a6388-8508-40e6-a369-8912c082ffb5&quot;,&quot;order&quot;:&quot;75&quot;},&quot;relativeTransform&quot;:{&quot;translate&quot;:{&quot;x&quot;:482.9820360520695,&quot;y&quot;:95.37393962847395},&quot;rotate&quot;:1.22591120692256,&quot;skewX&quot;:-3.3306690738754696e-16,&quot;scale&quot;:{&quot;x&quot;:1,&quot;y&quot;:1.0000000000000029}}},&quot;5e36754f-76aa-4c6f-a5c6-360f61f36f18&quot;:{&quot;id&quot;:&quot;5e36754f-76aa-4c6f-a5c6-360f61f36f18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94170c9a-fd1b-491c-b497-720f56523ab9&quot;,&quot;order&quot;:&quot;2&quot;}},&quot;d259faed-bd4f-475f-aed3-dde7e84d65ac&quot;:{&quot;type&quot;:&quot;FIGURE_OBJECT&quot;,&quot;id&quot;:&quot;d259faed-bd4f-475f-aed3-dde7e84d65ac&quot;,&quot;parent&quot;:{&quot;type&quot;:&quot;CHILD&quot;,&quot;parentId&quot;:&quot;94170c9a-fd1b-491c-b497-720f56523ab9&quot;,&quot;order&quot;:&quot;5&quot;},&quot;relativeTransform&quot;:{&quot;translate&quot;:{&quot;x&quot;:-166.3163909852904,&quot;y&quot;:-354.45404081835784},&quot;rotate&quot;:0.35543224966670234}},&quot;0de35a97-06c4-462d-a48e-cee50de38bdd&quot;:{&quot;id&quot;:&quot;0de35a97-06c4-462d-a48e-cee50de38bdd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d259faed-bd4f-475f-aed3-dde7e84d65ac&quot;,&quot;order&quot;:&quot;2&quot;}},&quot;0b00906d-550d-414c-8a9d-761894540252&quot;:{&quot;type&quot;:&quot;FIGURE_OBJECT&quot;,&quot;id&quot;:&quot;0b00906d-550d-414c-8a9d-761894540252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d259faed-bd4f-475f-aed3-dde7e84d65ac&quot;,&quot;order&quot;:&quot;5&quot;}},&quot;22d8018e-b086-433a-a958-2312ad4ee638&quot;:{&quot;type&quot;:&quot;FIGURE_OBJECT&quot;,&quot;id&quot;:&quot;22d8018e-b086-433a-a958-2312ad4ee638&quot;,&quot;parent&quot;:{&quot;type&quot;:&quot;CHILD&quot;,&quot;parentId&quot;:&quot;6b3a6388-8508-40e6-a369-8912c082ffb5&quot;,&quot;order&quot;:&quot;8&quot;},&quot;relativeTransform&quot;:{&quot;translate&quot;:{&quot;x&quot;:405.26424836544857,&quot;y&quot;:38.92146575200894},&quot;rotate&quot;:0.4728126917438281,&quot;skewX&quot;:-3.3306690738754676e-16,&quot;scale&quot;:{&quot;x&quot;:1.0000000000000002,&quot;y&quot;:1.0000000000000029}}},&quot;0a047dc9-689b-48b8-9252-d9e38070cdcb&quot;:{&quot;id&quot;:&quot;0a047dc9-689b-48b8-9252-d9e38070cdcb&quot;,&quot;name&quot;:&quot;Fatty acid (unsaturated)&quot;,&quot;displayName&quot;:&quot;&quot;,&quot;type&quot;:&quot;FIGURE_OBJECT&quot;,&quot;relativeTransform&quot;:{&quot;translate&quot;:{&quot;x&quot;:11.936758059970794,&quot;y&quot;:89.10674838941469},&quot;rotate&quot;:0.7277989127025417,&quot;skewX&quot;:-2.6664723370559493e-16,&quot;scale&quot;:{&quot;x&quot;:0.6452627187262266,&quot;y&quot;:0.6075805349112127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22d8018e-b086-433a-a958-2312ad4ee638&quot;,&quot;order&quot;:&quot;2&quot;}},&quot;5ed82ca7-202f-4478-973a-52520920589b&quot;:{&quot;type&quot;:&quot;FIGURE_OBJECT&quot;,&quot;id&quot;:&quot;5ed82ca7-202f-4478-973a-52520920589b&quot;,&quot;parent&quot;:{&quot;type&quot;:&quot;CHILD&quot;,&quot;parentId&quot;:&quot;22d8018e-b086-433a-a958-2312ad4ee638&quot;,&quot;order&quot;:&quot;5&quot;},&quot;relativeTransform&quot;:{&quot;translate&quot;:{&quot;x&quot;:-166.3163909852904,&quot;y&quot;:-354.45404081835784},&quot;rotate&quot;:0.35543224966670234}},&quot;a1518137-f785-4956-bea4-98a7d79a16c2&quot;:{&quot;id&quot;:&quot;a1518137-f785-4956-bea4-98a7d79a16c2&quot;,&quot;name&quot;:&quot;Fatty acid (unsaturated)&quot;,&quot;displayName&quot;:&quot;&quot;,&quot;type&quot;:&quot;FIGURE_OBJECT&quot;,&quot;relativeTransform&quot;:{&quot;translate&quot;:{&quot;x&quot;:329.5603235224686,&quot;y&quot;:350.73364635861117},&quot;rotate&quot;:0,&quot;skewX&quot;:7.569588902844649e-17,&quot;scale&quot;:{&quot;x&quot;:0.6452627187262263,&quot;y&quot;:0.6075805349112129}},&quot;image&quot;:{&quot;url&quot;:&quot;https://icons.biorender.com/biorender/5beed8b2e9804312009670c3/fatty-acid-unsaturated.png&quot;,&quot;fallbackUrl&quot;:&quot;https://res.cloudinary.com/dlcjuc3ej/image/upload/v1542379694/hrw3ghbw88cgddlixxmh.svg#/keystone/api/icons/5beed8b2e9804312009670c3/fatty-acid-unsaturated.svg&quot;,&quot;isPremium&quot;:false,&quot;size&quot;:{&quot;x&quot;:25,&quot;y&quot;:61.44859813084112}},&quot;source&quot;:{&quot;id&quot;:&quot;5a1719c81ae0fb00149ef385&quot;,&quot;type&quot;:&quot;ASSETS&quot;},&quot;isPremium&quot;:false,&quot;parent&quot;:{&quot;type&quot;:&quot;CHILD&quot;,&quot;parentId&quot;:&quot;5ed82ca7-202f-4478-973a-52520920589b&quot;,&quot;order&quot;:&quot;2&quot;}},&quot;642c9d74-e24c-4316-99ef-42d4e73f65c0&quot;:{&quot;type&quot;:&quot;FIGURE_OBJECT&quot;,&quot;id&quot;:&quot;642c9d74-e24c-4316-99ef-42d4e73f65c0&quot;,&quot;name&quot;:&quot;Generic enzyme 7b&quot;,&quot;relativeTransform&quot;:{&quot;translate&quot;:{&quot;x&quot;:321.59636244121594,&quot;y&quot;:332.66544606404284},&quot;rotate&quot;:2.5492980784238224,&quot;skewX&quot;:-1.2301196536819061e-15,&quot;scale&quot;:{&quot;x&quot;:0.07510544867819212,&quot;y&quot;:0.15846299441330858}},&quot;opacity&quot;:1,&quot;image&quot;:{&quot;url&quot;:&quot;https://icons.biorender.com/biorender/5d2ce1b6f02f730400c4f935/generic-enzyme-7b.png&quot;,&quot;size&quot;:{&quot;x&quot;:142,&quot;y&quot;:111},&quot;isPremium&quot;:false,&quot;fallbackUrl&quot;:&quot;https://res.cloudinary.com/dlcjuc3ej/image/upload/v1563222410/bavnwf7d67pjcjfwbzgz.svg#/keystone/api/icons/5d2ce1b6f02f730400c4f935/generic-enzyme-7b.svg&quot;},&quot;source&quot;:{&quot;id&quot;:&quot;5d2ce15ff02f730400c4f917&quot;,&quot;type&quot;:&quot;ASSETS&quot;},&quot;pathStyles&quot;:[{&quot;type&quot;:&quot;FILL&quot;,&quot;fillStyle&quot;:&quot;rgb(0,0,0)&quot;}],&quot;isLocked&quot;:false,&quot;parent&quot;:{&quot;type&quot;:&quot;CHILD&quot;,&quot;parentId&quot;:&quot;5ed82ca7-202f-4478-973a-52520920589b&quot;,&quot;order&quot;:&quot;5&quot;}},&quot;6b3a6388-8508-40e6-a369-8912c082ffb5&quot;:{&quot;type&quot;:&quot;FIGURE_OBJECT&quot;,&quot;id&quot;:&quot;6b3a6388-8508-40e6-a369-8912c082ffb5&quot;,&quot;parent&quot;:{&quot;type&quot;:&quot;CHILD&quot;,&quot;parentId&quot;:&quot;61e590b1-21d1-4055-82b7-c464e19137c1&quot;,&quot;order&quot;:&quot;99995&quot;},&quot;relativeTransform&quot;:{&quot;translate&quot;:{&quot;x&quot;:-12.454999999999956,&quot;y&quot;:200.53998092651366},&quot;rotate&quot;:0,&quot;skewX&quot;:0,&quot;scale&quot;:{&quot;x&quot;:1,&quot;y&quot;:1}}},&quot;61e590b1-21d1-4055-82b7-c464e19137c1&quot;:{&quot;id&quot;:&quot;61e590b1-21d1-4055-82b7-c464e19137c1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2411f5e0-a7ae-4835-927b-791bd84557fc&quot;,&quot;order&quot;:&quot;692&quot;}},&quot;2411f5e0-a7ae-4835-927b-791bd84557fc&quot;:{&quot;id&quot;:&quot;2411f5e0-a7ae-4835-927b-791bd84557fc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_Presentation_Pharma">
  <a:themeElements>
    <a:clrScheme name="Template_Presentation_Phar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resentation_Pharma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resentation_Phar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526</Words>
  <Application>Microsoft Office PowerPoint</Application>
  <PresentationFormat>Widescreen</PresentationFormat>
  <Paragraphs>151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Franklin Gothic Book</vt:lpstr>
      <vt:lpstr>Lucida Sans Unicode</vt:lpstr>
      <vt:lpstr>Wingdings</vt:lpstr>
      <vt:lpstr>2_Default Theme</vt:lpstr>
      <vt:lpstr>Template_Presentation_Pharma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Ward</dc:creator>
  <cp:lastModifiedBy>Anna Farmer (Velindre - R&amp;D Strategy Administrator)</cp:lastModifiedBy>
  <cp:revision>3</cp:revision>
  <dcterms:created xsi:type="dcterms:W3CDTF">2017-12-01T16:56:55Z</dcterms:created>
  <dcterms:modified xsi:type="dcterms:W3CDTF">2026-03-31T11:26:55Z</dcterms:modified>
</cp:coreProperties>
</file>